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40"/>
  </p:notesMasterIdLst>
  <p:handoutMasterIdLst>
    <p:handoutMasterId r:id="rId41"/>
  </p:handoutMasterIdLst>
  <p:sldIdLst>
    <p:sldId id="332" r:id="rId5"/>
    <p:sldId id="297" r:id="rId6"/>
    <p:sldId id="347" r:id="rId7"/>
    <p:sldId id="348" r:id="rId8"/>
    <p:sldId id="349" r:id="rId9"/>
    <p:sldId id="350" r:id="rId10"/>
    <p:sldId id="303" r:id="rId11"/>
    <p:sldId id="307" r:id="rId12"/>
    <p:sldId id="304" r:id="rId13"/>
    <p:sldId id="351" r:id="rId14"/>
    <p:sldId id="354" r:id="rId15"/>
    <p:sldId id="353" r:id="rId16"/>
    <p:sldId id="368" r:id="rId17"/>
    <p:sldId id="308" r:id="rId18"/>
    <p:sldId id="343" r:id="rId19"/>
    <p:sldId id="366" r:id="rId20"/>
    <p:sldId id="367" r:id="rId21"/>
    <p:sldId id="364" r:id="rId22"/>
    <p:sldId id="329" r:id="rId23"/>
    <p:sldId id="355" r:id="rId24"/>
    <p:sldId id="356" r:id="rId25"/>
    <p:sldId id="357" r:id="rId26"/>
    <p:sldId id="358" r:id="rId27"/>
    <p:sldId id="359" r:id="rId28"/>
    <p:sldId id="360" r:id="rId29"/>
    <p:sldId id="361" r:id="rId30"/>
    <p:sldId id="362" r:id="rId31"/>
    <p:sldId id="369" r:id="rId32"/>
    <p:sldId id="370" r:id="rId33"/>
    <p:sldId id="344" r:id="rId34"/>
    <p:sldId id="371" r:id="rId35"/>
    <p:sldId id="372" r:id="rId36"/>
    <p:sldId id="373" r:id="rId37"/>
    <p:sldId id="374" r:id="rId38"/>
    <p:sldId id="375" r:id="rId39"/>
  </p:sldIdLst>
  <p:sldSz cx="12192000" cy="6858000"/>
  <p:notesSz cx="9296400" cy="701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040" userDrawn="1">
          <p15:clr>
            <a:srgbClr val="A4A3A4"/>
          </p15:clr>
        </p15:guide>
        <p15:guide id="3" orient="horz" pos="216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2D9A515-A0C6-4C39-B80A-0C748B322470}" name="Guest User" initials="GU" userId="S::urn:spo:anon#478b1eeea21ed088306c92a0690f2574a00c4f9d76636cfc48aafd1929b89e8d::" providerId="AD"/>
  <p188:author id="{A304F87C-87A2-4AF4-D2F8-2488045FDB69}" name="Lisa Elwood" initials="LE" userId="S::lmelwood@ucm.rutgers.edu::03804305-3005-4b93-b69a-8f24f540b0c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Lisa Elwood" initials="LE [3]" lastIdx="1" clrIdx="3">
    <p:extLst>
      <p:ext uri="{19B8F6BF-5375-455C-9EA6-DF929625EA0E}">
        <p15:presenceInfo xmlns:p15="http://schemas.microsoft.com/office/powerpoint/2012/main" userId="Lisa Elwood" providerId="None"/>
      </p:ext>
    </p:extLst>
  </p:cmAuthor>
  <p:cmAuthor id="2" name="Lisa Elwood" initials="LE [2]" lastIdx="19" clrIdx="1">
    <p:extLst>
      <p:ext uri="{19B8F6BF-5375-455C-9EA6-DF929625EA0E}">
        <p15:presenceInfo xmlns:p15="http://schemas.microsoft.com/office/powerpoint/2012/main" userId="S::lmelwood@ucm.rutgers.edu::03804305-3005-4b93-b69a-8f24f540b0c5" providerId="AD"/>
      </p:ext>
    </p:extLst>
  </p:cmAuthor>
  <p:cmAuthor id="3" name="Jeanne Weber" initials="JW" lastIdx="8" clrIdx="2">
    <p:extLst>
      <p:ext uri="{19B8F6BF-5375-455C-9EA6-DF929625EA0E}">
        <p15:presenceInfo xmlns:p15="http://schemas.microsoft.com/office/powerpoint/2012/main" userId="S::raisin@ucm.rutgers.edu::68f6c61b-37f0-470c-950a-fb222073ffc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2042"/>
    <a:srgbClr val="E0002B"/>
    <a:srgbClr val="ECC734"/>
    <a:srgbClr val="FFD579"/>
    <a:srgbClr val="988CB0"/>
    <a:srgbClr val="CC0033"/>
    <a:srgbClr val="62E8DD"/>
    <a:srgbClr val="ACCF14"/>
    <a:srgbClr val="F0B8E2"/>
    <a:srgbClr val="E9DD4C"/>
  </p:clrMru>
  <p:extLst>
    <p:ext uri="{E76CE94A-603C-4142-B9EB-6D1370010A27}">
      <p14:discardImageEditData xmlns:p14="http://schemas.microsoft.com/office/powerpoint/2010/main" val="1"/>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964"/>
    <p:restoredTop sz="96512"/>
  </p:normalViewPr>
  <p:slideViewPr>
    <p:cSldViewPr snapToGrid="0">
      <p:cViewPr varScale="1">
        <p:scale>
          <a:sx n="118" d="100"/>
          <a:sy n="118" d="100"/>
        </p:scale>
        <p:origin x="224" y="376"/>
      </p:cViewPr>
      <p:guideLst>
        <p:guide pos="304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47"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AB827CF-08EA-764E-8003-51B8F765B1CB}"/>
              </a:ext>
            </a:extLst>
          </p:cNvPr>
          <p:cNvSpPr>
            <a:spLocks noGrp="1"/>
          </p:cNvSpPr>
          <p:nvPr>
            <p:ph type="hdr" sz="quarter"/>
          </p:nvPr>
        </p:nvSpPr>
        <p:spPr>
          <a:xfrm>
            <a:off x="0" y="0"/>
            <a:ext cx="4028440" cy="351737"/>
          </a:xfrm>
          <a:prstGeom prst="rect">
            <a:avLst/>
          </a:prstGeom>
        </p:spPr>
        <p:txBody>
          <a:bodyPr vert="horz" lIns="93177" tIns="46589" rIns="93177" bIns="46589" rtlCol="0"/>
          <a:lstStyle>
            <a:lvl1pPr algn="l">
              <a:defRPr sz="1200"/>
            </a:lvl1pPr>
          </a:lstStyle>
          <a:p>
            <a:endParaRPr lang="en-US"/>
          </a:p>
        </p:txBody>
      </p:sp>
      <p:sp>
        <p:nvSpPr>
          <p:cNvPr id="3" name="Date Placeholder 2">
            <a:extLst>
              <a:ext uri="{FF2B5EF4-FFF2-40B4-BE49-F238E27FC236}">
                <a16:creationId xmlns:a16="http://schemas.microsoft.com/office/drawing/2014/main" id="{87686CA0-FF0C-C04F-B37E-5D98B3C30711}"/>
              </a:ext>
            </a:extLst>
          </p:cNvPr>
          <p:cNvSpPr>
            <a:spLocks noGrp="1"/>
          </p:cNvSpPr>
          <p:nvPr>
            <p:ph type="dt" sz="quarter" idx="1"/>
          </p:nvPr>
        </p:nvSpPr>
        <p:spPr>
          <a:xfrm>
            <a:off x="5265809" y="0"/>
            <a:ext cx="4028440" cy="351737"/>
          </a:xfrm>
          <a:prstGeom prst="rect">
            <a:avLst/>
          </a:prstGeom>
        </p:spPr>
        <p:txBody>
          <a:bodyPr vert="horz" lIns="93177" tIns="46589" rIns="93177" bIns="46589" rtlCol="0"/>
          <a:lstStyle>
            <a:lvl1pPr algn="r">
              <a:defRPr sz="1200"/>
            </a:lvl1pPr>
          </a:lstStyle>
          <a:p>
            <a:fld id="{81946028-ECFD-5C4B-8E7B-DD9207B52179}" type="datetimeFigureOut">
              <a:rPr lang="en-US" smtClean="0"/>
              <a:t>4/4/24</a:t>
            </a:fld>
            <a:endParaRPr lang="en-US"/>
          </a:p>
        </p:txBody>
      </p:sp>
      <p:sp>
        <p:nvSpPr>
          <p:cNvPr id="4" name="Footer Placeholder 3">
            <a:extLst>
              <a:ext uri="{FF2B5EF4-FFF2-40B4-BE49-F238E27FC236}">
                <a16:creationId xmlns:a16="http://schemas.microsoft.com/office/drawing/2014/main" id="{3C46A26B-F35F-B24F-B9EF-5C98A76D560D}"/>
              </a:ext>
            </a:extLst>
          </p:cNvPr>
          <p:cNvSpPr>
            <a:spLocks noGrp="1"/>
          </p:cNvSpPr>
          <p:nvPr>
            <p:ph type="ftr" sz="quarter" idx="2"/>
          </p:nvPr>
        </p:nvSpPr>
        <p:spPr>
          <a:xfrm>
            <a:off x="0" y="6658664"/>
            <a:ext cx="4028440" cy="351736"/>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9DEDE1E-24CC-3B4C-BDF2-C8DF6FAA3E8E}"/>
              </a:ext>
            </a:extLst>
          </p:cNvPr>
          <p:cNvSpPr>
            <a:spLocks noGrp="1"/>
          </p:cNvSpPr>
          <p:nvPr>
            <p:ph type="sldNum" sz="quarter" idx="3"/>
          </p:nvPr>
        </p:nvSpPr>
        <p:spPr>
          <a:xfrm>
            <a:off x="5265809" y="6658664"/>
            <a:ext cx="4028440" cy="351736"/>
          </a:xfrm>
          <a:prstGeom prst="rect">
            <a:avLst/>
          </a:prstGeom>
        </p:spPr>
        <p:txBody>
          <a:bodyPr vert="horz" lIns="93177" tIns="46589" rIns="93177" bIns="46589" rtlCol="0" anchor="b"/>
          <a:lstStyle>
            <a:lvl1pPr algn="r">
              <a:defRPr sz="1200"/>
            </a:lvl1pPr>
          </a:lstStyle>
          <a:p>
            <a:fld id="{7AED1D86-69B6-0643-B1D5-1FC7C9750E4C}" type="slidenum">
              <a:rPr lang="en-US" smtClean="0"/>
              <a:t>‹#›</a:t>
            </a:fld>
            <a:endParaRPr lang="en-US"/>
          </a:p>
        </p:txBody>
      </p:sp>
    </p:spTree>
    <p:extLst>
      <p:ext uri="{BB962C8B-B14F-4D97-AF65-F5344CB8AC3E}">
        <p14:creationId xmlns:p14="http://schemas.microsoft.com/office/powerpoint/2010/main" val="95454071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1737"/>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0"/>
            <a:ext cx="4028440" cy="351737"/>
          </a:xfrm>
          <a:prstGeom prst="rect">
            <a:avLst/>
          </a:prstGeom>
        </p:spPr>
        <p:txBody>
          <a:bodyPr vert="horz" lIns="93177" tIns="46589" rIns="93177" bIns="46589" rtlCol="0"/>
          <a:lstStyle>
            <a:lvl1pPr algn="r">
              <a:defRPr sz="1200"/>
            </a:lvl1pPr>
          </a:lstStyle>
          <a:p>
            <a:fld id="{1DDFAB82-E1E5-D84E-A45E-DAE72AA12B1D}" type="datetimeFigureOut">
              <a:rPr lang="en-US" smtClean="0"/>
              <a:t>4/4/24</a:t>
            </a:fld>
            <a:endParaRPr lang="en-US"/>
          </a:p>
        </p:txBody>
      </p:sp>
      <p:sp>
        <p:nvSpPr>
          <p:cNvPr id="4" name="Slide Image Placeholder 3"/>
          <p:cNvSpPr>
            <a:spLocks noGrp="1" noRot="1" noChangeAspect="1"/>
          </p:cNvSpPr>
          <p:nvPr>
            <p:ph type="sldImg" idx="2"/>
          </p:nvPr>
        </p:nvSpPr>
        <p:spPr>
          <a:xfrm>
            <a:off x="2546350" y="876300"/>
            <a:ext cx="4203700" cy="2365375"/>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73755"/>
            <a:ext cx="7437120" cy="2760345"/>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8664"/>
            <a:ext cx="4028440" cy="351736"/>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1736"/>
          </a:xfrm>
          <a:prstGeom prst="rect">
            <a:avLst/>
          </a:prstGeom>
        </p:spPr>
        <p:txBody>
          <a:bodyPr vert="horz" lIns="93177" tIns="46589" rIns="93177" bIns="46589" rtlCol="0" anchor="b"/>
          <a:lstStyle>
            <a:lvl1pPr algn="r">
              <a:defRPr sz="1200"/>
            </a:lvl1pPr>
          </a:lstStyle>
          <a:p>
            <a:fld id="{5068C1A6-6C9C-C342-8E0F-AE9AC9AFD13B}" type="slidenum">
              <a:rPr lang="en-US" smtClean="0"/>
              <a:t>‹#›</a:t>
            </a:fld>
            <a:endParaRPr lang="en-US"/>
          </a:p>
        </p:txBody>
      </p:sp>
    </p:spTree>
    <p:extLst>
      <p:ext uri="{BB962C8B-B14F-4D97-AF65-F5344CB8AC3E}">
        <p14:creationId xmlns:p14="http://schemas.microsoft.com/office/powerpoint/2010/main" val="1167122596"/>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068C1A6-6C9C-C342-8E0F-AE9AC9AFD13B}" type="slidenum">
              <a:rPr lang="en-US" smtClean="0"/>
              <a:t>1</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675764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68C1A6-6C9C-C342-8E0F-AE9AC9AFD13B}" type="slidenum">
              <a:rPr lang="en-US" smtClean="0"/>
              <a:t>2</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078027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068C1A6-6C9C-C342-8E0F-AE9AC9AFD13B}" type="slidenum">
              <a:rPr lang="en-US" smtClean="0"/>
              <a:t>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422886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68C1A6-6C9C-C342-8E0F-AE9AC9AFD13B}" type="slidenum">
              <a:rPr lang="en-US" smtClean="0"/>
              <a:t>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435964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68C1A6-6C9C-C342-8E0F-AE9AC9AFD13B}" type="slidenum">
              <a:rPr lang="en-US" smtClean="0"/>
              <a:t>14</a:t>
            </a:fld>
            <a:endParaRPr lang="en-US"/>
          </a:p>
        </p:txBody>
      </p:sp>
      <p:sp>
        <p:nvSpPr>
          <p:cNvPr id="5" name="Footer Placeholder 4"/>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566037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68C1A6-6C9C-C342-8E0F-AE9AC9AFD13B}" type="slidenum">
              <a:rPr lang="en-US" smtClean="0"/>
              <a:t>15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970135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068C1A6-6C9C-C342-8E0F-AE9AC9AFD13B}" type="slidenum">
              <a:rPr lang="en-US" smtClean="0"/>
              <a:t>16</a:t>
            </a:fld>
            <a:endParaRPr lang="en-US"/>
          </a:p>
        </p:txBody>
      </p:sp>
    </p:spTree>
    <p:extLst>
      <p:ext uri="{BB962C8B-B14F-4D97-AF65-F5344CB8AC3E}">
        <p14:creationId xmlns:p14="http://schemas.microsoft.com/office/powerpoint/2010/main" val="1830428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Design a cantilever beam with maximum structural stability while keeping its weight within a certain limit.</a:t>
            </a:r>
          </a:p>
          <a:p>
            <a:endParaRPr lang="en-US" dirty="0"/>
          </a:p>
          <a:p>
            <a:r>
              <a:rPr lang="en-US" dirty="0"/>
              <a:t>Given Parameters:</a:t>
            </a:r>
          </a:p>
          <a:p>
            <a:r>
              <a:rPr lang="en-US" dirty="0"/>
              <a:t>- Maximum weight of the beam: 100 units</a:t>
            </a:r>
          </a:p>
          <a:p>
            <a:r>
              <a:rPr lang="en-US" dirty="0"/>
              <a:t>- Structural stability requirement: 50 units (on a scale of 0 to 100, where 100 indicates maximum stability)</a:t>
            </a:r>
          </a:p>
          <a:p>
            <a:endParaRPr lang="en-US" dirty="0"/>
          </a:p>
          <a:p>
            <a:r>
              <a:rPr lang="en-US" dirty="0"/>
              <a:t>Using the Antlion Optimization (ALO) Algorithm:</a:t>
            </a:r>
          </a:p>
          <a:p>
            <a:endParaRPr lang="en-US" dirty="0"/>
          </a:p>
          <a:p>
            <a:r>
              <a:rPr lang="en-US" dirty="0"/>
              <a:t>1. Initialization:</a:t>
            </a:r>
          </a:p>
          <a:p>
            <a:r>
              <a:rPr lang="en-US" dirty="0"/>
              <a:t>   - Initialize a population of ants and antlions randomly.</a:t>
            </a:r>
          </a:p>
          <a:p>
            <a:r>
              <a:rPr lang="en-US" dirty="0"/>
              <a:t>   - Define the ranges of variables for the beam design (e.g., thickness of each element).</a:t>
            </a:r>
          </a:p>
          <a:p>
            <a:endParaRPr lang="en-US" dirty="0"/>
          </a:p>
          <a:p>
            <a:r>
              <a:rPr lang="en-US" dirty="0"/>
              <a:t>2.*Main Loop:</a:t>
            </a:r>
          </a:p>
          <a:p>
            <a:r>
              <a:rPr lang="en-US" dirty="0"/>
              <a:t>   - Iterate until the end criterion is satisfied:</a:t>
            </a:r>
          </a:p>
          <a:p>
            <a:r>
              <a:rPr lang="en-US" dirty="0"/>
              <a:t>     - For each ant:</a:t>
            </a:r>
          </a:p>
          <a:p>
            <a:r>
              <a:rPr lang="en-US" dirty="0"/>
              <a:t>       - Select an antlion using the Roulette wheel selection method.</a:t>
            </a:r>
          </a:p>
          <a:p>
            <a:r>
              <a:rPr lang="en-US" dirty="0"/>
              <a:t>       - Update the position of the ant by creating a random walk within the defined ranges.</a:t>
            </a:r>
          </a:p>
          <a:p>
            <a:r>
              <a:rPr lang="en-US" dirty="0"/>
              <a:t>       - Calculate the fitness of the ant based on its beam design (e.g., weight and structural stability).</a:t>
            </a:r>
          </a:p>
          <a:p>
            <a:r>
              <a:rPr lang="en-US" dirty="0"/>
              <a:t>     - Replace an antlion with its corresponding ant if it becomes fitter.</a:t>
            </a:r>
          </a:p>
          <a:p>
            <a:r>
              <a:rPr lang="en-US" dirty="0"/>
              <a:t>     - Update the elite antlion if any antlion becomes fitter than the current elite.</a:t>
            </a:r>
          </a:p>
          <a:p>
            <a:endParaRPr lang="en-US" dirty="0"/>
          </a:p>
          <a:p>
            <a:r>
              <a:rPr lang="en-US" dirty="0"/>
              <a:t>3. **End Criterion**:</a:t>
            </a:r>
          </a:p>
          <a:p>
            <a:r>
              <a:rPr lang="en-US" dirty="0"/>
              <a:t>   - The algorithm stops when a certain number of iterations are completed or when a satisfactory solution is found.</a:t>
            </a:r>
          </a:p>
          <a:p>
            <a:endParaRPr lang="en-US" dirty="0"/>
          </a:p>
          <a:p>
            <a:r>
              <a:rPr lang="en-US" dirty="0"/>
              <a:t>4. **Return**:</a:t>
            </a:r>
          </a:p>
          <a:p>
            <a:r>
              <a:rPr lang="en-US" dirty="0"/>
              <a:t>   - Return the elite antlion, which represents the optimal beam design with maximum structural stability while adhering to the weight limit.</a:t>
            </a:r>
          </a:p>
          <a:p>
            <a:endParaRPr lang="en-US" dirty="0"/>
          </a:p>
          <a:p>
            <a:r>
              <a:rPr lang="en-US" dirty="0"/>
              <a:t>Example:</a:t>
            </a:r>
          </a:p>
          <a:p>
            <a:r>
              <a:rPr lang="en-US" dirty="0"/>
              <a:t>Let's say we have 5 variables representing the thickness of each element of the beam. The algorithm will iteratively adjust these thickness values to optimize the beam's weight and structural stability. At each iteration, the ants and antlions will interact, with ants representing different beam designs and antlions representing traps that evaluate these designs. Through iterations, the algorithm converges towards the optimal beam design that meets both weight and structural stability requirements.</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5068C1A6-6C9C-C342-8E0F-AE9AC9AFD13B}" type="slidenum">
              <a:rPr lang="en-US" smtClean="0"/>
              <a:t>17</a:t>
            </a:fld>
            <a:endParaRPr lang="en-US"/>
          </a:p>
        </p:txBody>
      </p:sp>
    </p:spTree>
    <p:extLst>
      <p:ext uri="{BB962C8B-B14F-4D97-AF65-F5344CB8AC3E}">
        <p14:creationId xmlns:p14="http://schemas.microsoft.com/office/powerpoint/2010/main" val="1233881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68C1A6-6C9C-C342-8E0F-AE9AC9AFD13B}" type="slidenum">
              <a:rPr lang="en-US" smtClean="0"/>
              <a:t>19</a:t>
            </a:fld>
            <a:endParaRPr lang="en-US"/>
          </a:p>
        </p:txBody>
      </p:sp>
      <p:sp>
        <p:nvSpPr>
          <p:cNvPr id="5" name="Footer Placeholder 4"/>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823411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endParaRPr lang="en-US"/>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r>
              <a:rPr lang="en-US"/>
              <a:t>1</a:t>
            </a:r>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E809638F-E44D-7946-ACBB-2E1EDB1D1228}" type="slidenum">
              <a:rPr lang="en-US" smtClean="0"/>
              <a:t>‹#›</a:t>
            </a:fld>
            <a:endParaRPr lang="en-US"/>
          </a:p>
        </p:txBody>
      </p:sp>
    </p:spTree>
    <p:extLst>
      <p:ext uri="{BB962C8B-B14F-4D97-AF65-F5344CB8AC3E}">
        <p14:creationId xmlns:p14="http://schemas.microsoft.com/office/powerpoint/2010/main" val="3186930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r>
              <a:rPr lang="en-US"/>
              <a:t>1</a:t>
            </a:r>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E809638F-E44D-7946-ACBB-2E1EDB1D1228}" type="slidenum">
              <a:rPr lang="en-US" smtClean="0"/>
              <a:t>‹#›</a:t>
            </a:fld>
            <a:endParaRPr lang="en-US"/>
          </a:p>
        </p:txBody>
      </p:sp>
    </p:spTree>
    <p:extLst>
      <p:ext uri="{BB962C8B-B14F-4D97-AF65-F5344CB8AC3E}">
        <p14:creationId xmlns:p14="http://schemas.microsoft.com/office/powerpoint/2010/main" val="1950944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1600201"/>
            <a:ext cx="109728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r>
              <a:rPr lang="en-US"/>
              <a:t>1</a:t>
            </a: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E809638F-E44D-7946-ACBB-2E1EDB1D1228}" type="slidenum">
              <a:rPr lang="en-US" smtClean="0"/>
              <a:t>‹#›</a:t>
            </a:fld>
            <a:endParaRPr lang="en-US"/>
          </a:p>
        </p:txBody>
      </p:sp>
    </p:spTree>
    <p:extLst>
      <p:ext uri="{BB962C8B-B14F-4D97-AF65-F5344CB8AC3E}">
        <p14:creationId xmlns:p14="http://schemas.microsoft.com/office/powerpoint/2010/main" val="6274619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r>
              <a:rPr lang="en-US"/>
              <a:t>1</a:t>
            </a: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E809638F-E44D-7946-ACBB-2E1EDB1D1228}" type="slidenum">
              <a:rPr lang="en-US" smtClean="0"/>
              <a:t>‹#›</a:t>
            </a:fld>
            <a:endParaRPr lang="en-US"/>
          </a:p>
        </p:txBody>
      </p:sp>
    </p:spTree>
    <p:extLst>
      <p:ext uri="{BB962C8B-B14F-4D97-AF65-F5344CB8AC3E}">
        <p14:creationId xmlns:p14="http://schemas.microsoft.com/office/powerpoint/2010/main" val="2840048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58F8F0-4995-384F-8204-AC20287A0B40}"/>
              </a:ext>
            </a:extLst>
          </p:cNvPr>
          <p:cNvSpPr txBox="1"/>
          <p:nvPr userDrawn="1"/>
        </p:nvSpPr>
        <p:spPr>
          <a:xfrm>
            <a:off x="90456" y="6620256"/>
            <a:ext cx="1774845" cy="215444"/>
          </a:xfrm>
          <a:prstGeom prst="rect">
            <a:avLst/>
          </a:prstGeom>
          <a:noFill/>
        </p:spPr>
        <p:txBody>
          <a:bodyPr wrap="none" rtlCol="0">
            <a:spAutoFit/>
          </a:bodyPr>
          <a:lstStyle/>
          <a:p>
            <a:r>
              <a:rPr lang="en-US" sz="800" dirty="0"/>
              <a:t>Presentation revised September</a:t>
            </a:r>
            <a:r>
              <a:rPr lang="en-US" sz="800" baseline="0" dirty="0"/>
              <a:t> 2023</a:t>
            </a:r>
            <a:endParaRPr lang="en-US" sz="800" dirty="0"/>
          </a:p>
        </p:txBody>
      </p:sp>
      <p:sp>
        <p:nvSpPr>
          <p:cNvPr id="11" name="Rectangle 10">
            <a:extLst>
              <a:ext uri="{FF2B5EF4-FFF2-40B4-BE49-F238E27FC236}">
                <a16:creationId xmlns:a16="http://schemas.microsoft.com/office/drawing/2014/main" id="{723B940B-00CF-2C41-A0AD-C30250C2B008}"/>
              </a:ext>
            </a:extLst>
          </p:cNvPr>
          <p:cNvSpPr/>
          <p:nvPr userDrawn="1"/>
        </p:nvSpPr>
        <p:spPr>
          <a:xfrm>
            <a:off x="10584180" y="6396774"/>
            <a:ext cx="1607818" cy="461226"/>
          </a:xfrm>
          <a:prstGeom prst="rect">
            <a:avLst/>
          </a:prstGeom>
          <a:solidFill>
            <a:srgbClr val="CC00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dirty="0">
                <a:solidFill>
                  <a:srgbClr val="000000"/>
                </a:solidFill>
              </a:rPr>
              <a:t> </a:t>
            </a:r>
          </a:p>
        </p:txBody>
      </p:sp>
      <p:pic>
        <p:nvPicPr>
          <p:cNvPr id="12" name="Picture 11">
            <a:extLst>
              <a:ext uri="{FF2B5EF4-FFF2-40B4-BE49-F238E27FC236}">
                <a16:creationId xmlns:a16="http://schemas.microsoft.com/office/drawing/2014/main" id="{689972D4-49F4-CD45-AA9E-81A74719815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723473" y="6501529"/>
            <a:ext cx="849387" cy="251715"/>
          </a:xfrm>
          <a:prstGeom prst="rect">
            <a:avLst/>
          </a:prstGeom>
        </p:spPr>
      </p:pic>
    </p:spTree>
    <p:extLst>
      <p:ext uri="{BB962C8B-B14F-4D97-AF65-F5344CB8AC3E}">
        <p14:creationId xmlns:p14="http://schemas.microsoft.com/office/powerpoint/2010/main" val="4117710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r>
              <a:rPr lang="en-US"/>
              <a:t>1</a:t>
            </a: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E809638F-E44D-7946-ACBB-2E1EDB1D1228}" type="slidenum">
              <a:rPr lang="en-US" smtClean="0"/>
              <a:t>‹#›</a:t>
            </a:fld>
            <a:endParaRPr lang="en-US"/>
          </a:p>
        </p:txBody>
      </p:sp>
    </p:spTree>
    <p:extLst>
      <p:ext uri="{BB962C8B-B14F-4D97-AF65-F5344CB8AC3E}">
        <p14:creationId xmlns:p14="http://schemas.microsoft.com/office/powerpoint/2010/main" val="1167497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r>
              <a:rPr lang="en-US"/>
              <a:t>1</a:t>
            </a: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E809638F-E44D-7946-ACBB-2E1EDB1D1228}" type="slidenum">
              <a:rPr lang="en-US" smtClean="0"/>
              <a:t>‹#›</a:t>
            </a:fld>
            <a:endParaRPr lang="en-US"/>
          </a:p>
        </p:txBody>
      </p:sp>
    </p:spTree>
    <p:extLst>
      <p:ext uri="{BB962C8B-B14F-4D97-AF65-F5344CB8AC3E}">
        <p14:creationId xmlns:p14="http://schemas.microsoft.com/office/powerpoint/2010/main" val="1142532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r>
              <a:rPr lang="en-US"/>
              <a:t>1</a:t>
            </a:r>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E809638F-E44D-7946-ACBB-2E1EDB1D1228}" type="slidenum">
              <a:rPr lang="en-US" smtClean="0"/>
              <a:t>‹#›</a:t>
            </a:fld>
            <a:endParaRPr lang="en-US"/>
          </a:p>
        </p:txBody>
      </p:sp>
    </p:spTree>
    <p:extLst>
      <p:ext uri="{BB962C8B-B14F-4D97-AF65-F5344CB8AC3E}">
        <p14:creationId xmlns:p14="http://schemas.microsoft.com/office/powerpoint/2010/main" val="1868615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endParaRPr lang="en-US"/>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r>
              <a:rPr lang="en-US"/>
              <a:t>1</a:t>
            </a:r>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p>
            <a:fld id="{E809638F-E44D-7946-ACBB-2E1EDB1D1228}" type="slidenum">
              <a:rPr lang="en-US" smtClean="0"/>
              <a:t>‹#›</a:t>
            </a:fld>
            <a:endParaRPr lang="en-US"/>
          </a:p>
        </p:txBody>
      </p:sp>
    </p:spTree>
    <p:extLst>
      <p:ext uri="{BB962C8B-B14F-4D97-AF65-F5344CB8AC3E}">
        <p14:creationId xmlns:p14="http://schemas.microsoft.com/office/powerpoint/2010/main" val="3767719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600" y="6356351"/>
            <a:ext cx="2844800" cy="365125"/>
          </a:xfrm>
          <a:prstGeom prst="rect">
            <a:avLst/>
          </a:prstGeom>
        </p:spPr>
        <p:txBody>
          <a:bodyPr/>
          <a:lstStyle/>
          <a:p>
            <a:endParaRPr lang="en-US"/>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r>
              <a:rPr lang="en-US"/>
              <a:t>1</a:t>
            </a:r>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fld id="{E809638F-E44D-7946-ACBB-2E1EDB1D1228}" type="slidenum">
              <a:rPr lang="en-US" smtClean="0"/>
              <a:t>‹#›</a:t>
            </a:fld>
            <a:endParaRPr lang="en-US"/>
          </a:p>
        </p:txBody>
      </p:sp>
    </p:spTree>
    <p:extLst>
      <p:ext uri="{BB962C8B-B14F-4D97-AF65-F5344CB8AC3E}">
        <p14:creationId xmlns:p14="http://schemas.microsoft.com/office/powerpoint/2010/main" val="3868075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endParaRPr lang="en-US"/>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r>
              <a:rPr lang="en-US"/>
              <a:t>1</a:t>
            </a:r>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E809638F-E44D-7946-ACBB-2E1EDB1D1228}" type="slidenum">
              <a:rPr lang="en-US" smtClean="0"/>
              <a:t>‹#›</a:t>
            </a:fld>
            <a:endParaRPr lang="en-US"/>
          </a:p>
        </p:txBody>
      </p:sp>
    </p:spTree>
    <p:extLst>
      <p:ext uri="{BB962C8B-B14F-4D97-AF65-F5344CB8AC3E}">
        <p14:creationId xmlns:p14="http://schemas.microsoft.com/office/powerpoint/2010/main" val="3186930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r>
              <a:rPr lang="en-US"/>
              <a:t>1</a:t>
            </a:r>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E809638F-E44D-7946-ACBB-2E1EDB1D1228}" type="slidenum">
              <a:rPr lang="en-US" smtClean="0"/>
              <a:t>‹#›</a:t>
            </a:fld>
            <a:endParaRPr lang="en-US"/>
          </a:p>
        </p:txBody>
      </p:sp>
    </p:spTree>
    <p:extLst>
      <p:ext uri="{BB962C8B-B14F-4D97-AF65-F5344CB8AC3E}">
        <p14:creationId xmlns:p14="http://schemas.microsoft.com/office/powerpoint/2010/main" val="735313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B96DF1-3D58-4B88-9DBE-61C513A58A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Tree>
    <p:extLst>
      <p:ext uri="{BB962C8B-B14F-4D97-AF65-F5344CB8AC3E}">
        <p14:creationId xmlns:p14="http://schemas.microsoft.com/office/powerpoint/2010/main" val="4165095471"/>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F25DE1-7B9A-824E-BA64-EFA0775774A9}"/>
              </a:ext>
            </a:extLst>
          </p:cNvPr>
          <p:cNvSpPr/>
          <p:nvPr/>
        </p:nvSpPr>
        <p:spPr>
          <a:xfrm>
            <a:off x="0" y="0"/>
            <a:ext cx="12192000" cy="6858000"/>
          </a:xfrm>
          <a:prstGeom prst="rect">
            <a:avLst/>
          </a:prstGeom>
          <a:solidFill>
            <a:srgbClr val="D8204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6C5AE8B7-D542-9E48-9B8F-6ADDB37E49B8}"/>
              </a:ext>
            </a:extLst>
          </p:cNvPr>
          <p:cNvSpPr txBox="1"/>
          <p:nvPr/>
        </p:nvSpPr>
        <p:spPr>
          <a:xfrm>
            <a:off x="2622095" y="2167944"/>
            <a:ext cx="6947810" cy="1107996"/>
          </a:xfrm>
          <a:prstGeom prst="rect">
            <a:avLst/>
          </a:prstGeom>
          <a:noFill/>
        </p:spPr>
        <p:txBody>
          <a:bodyPr wrap="square" lIns="91440" tIns="45720" rIns="91440" bIns="45720" rtlCol="0" anchor="t">
            <a:spAutoFit/>
          </a:bodyPr>
          <a:lstStyle/>
          <a:p>
            <a:r>
              <a:rPr lang="en-US" sz="6600" dirty="0">
                <a:solidFill>
                  <a:schemeClr val="bg1"/>
                </a:solidFill>
              </a:rPr>
              <a:t>Ant Lion Optimizer</a:t>
            </a:r>
          </a:p>
        </p:txBody>
      </p:sp>
      <p:sp>
        <p:nvSpPr>
          <p:cNvPr id="5" name="TextBox 4">
            <a:extLst>
              <a:ext uri="{FF2B5EF4-FFF2-40B4-BE49-F238E27FC236}">
                <a16:creationId xmlns:a16="http://schemas.microsoft.com/office/drawing/2014/main" id="{DF705FC2-3A3C-B429-CF89-82C02C2892C1}"/>
              </a:ext>
            </a:extLst>
          </p:cNvPr>
          <p:cNvSpPr txBox="1"/>
          <p:nvPr/>
        </p:nvSpPr>
        <p:spPr>
          <a:xfrm>
            <a:off x="2354360" y="4411333"/>
            <a:ext cx="7483280" cy="369332"/>
          </a:xfrm>
          <a:prstGeom prst="rect">
            <a:avLst/>
          </a:prstGeom>
          <a:noFill/>
        </p:spPr>
        <p:txBody>
          <a:bodyPr wrap="square" rtlCol="0">
            <a:spAutoFit/>
          </a:bodyPr>
          <a:lstStyle/>
          <a:p>
            <a:pPr algn="ctr"/>
            <a:r>
              <a:rPr lang="en-US" dirty="0" err="1">
                <a:solidFill>
                  <a:schemeClr val="bg1"/>
                </a:solidFill>
              </a:rPr>
              <a:t>S</a:t>
            </a:r>
            <a:r>
              <a:rPr lang="en-US" dirty="0" err="1">
                <a:solidFill>
                  <a:schemeClr val="bg1"/>
                </a:solidFill>
                <a:effectLst/>
              </a:rPr>
              <a:t>eyedali</a:t>
            </a:r>
            <a:r>
              <a:rPr lang="en-US" dirty="0">
                <a:solidFill>
                  <a:schemeClr val="bg1"/>
                </a:solidFill>
                <a:effectLst/>
              </a:rPr>
              <a:t> </a:t>
            </a:r>
            <a:r>
              <a:rPr lang="en-US" dirty="0" err="1">
                <a:solidFill>
                  <a:schemeClr val="bg1"/>
                </a:solidFill>
                <a:effectLst/>
              </a:rPr>
              <a:t>Merialili</a:t>
            </a:r>
            <a:endParaRPr lang="en-US" dirty="0">
              <a:solidFill>
                <a:schemeClr val="bg1"/>
              </a:solidFill>
              <a:effectLst/>
            </a:endParaRPr>
          </a:p>
        </p:txBody>
      </p:sp>
      <p:cxnSp>
        <p:nvCxnSpPr>
          <p:cNvPr id="7" name="Straight Connector 6">
            <a:extLst>
              <a:ext uri="{FF2B5EF4-FFF2-40B4-BE49-F238E27FC236}">
                <a16:creationId xmlns:a16="http://schemas.microsoft.com/office/drawing/2014/main" id="{B1C949B4-2306-1C7A-23EA-4BD25412437E}"/>
              </a:ext>
            </a:extLst>
          </p:cNvPr>
          <p:cNvCxnSpPr>
            <a:cxnSpLocks/>
          </p:cNvCxnSpPr>
          <p:nvPr/>
        </p:nvCxnSpPr>
        <p:spPr>
          <a:xfrm>
            <a:off x="2438400" y="4312848"/>
            <a:ext cx="7315200" cy="0"/>
          </a:xfrm>
          <a:prstGeom prst="line">
            <a:avLst/>
          </a:prstGeom>
          <a:ln w="12700">
            <a:solidFill>
              <a:schemeClr val="bg1">
                <a:lumMod val="85000"/>
              </a:schemeClr>
            </a:solidFill>
          </a:ln>
          <a:effectLst/>
        </p:spPr>
        <p:style>
          <a:lnRef idx="2">
            <a:schemeClr val="dk1"/>
          </a:lnRef>
          <a:fillRef idx="0">
            <a:schemeClr val="dk1"/>
          </a:fillRef>
          <a:effectRef idx="1">
            <a:schemeClr val="dk1"/>
          </a:effectRef>
          <a:fontRef idx="minor">
            <a:schemeClr val="tx1"/>
          </a:fontRef>
        </p:style>
      </p:cxn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1055" y="531053"/>
            <a:ext cx="2356910" cy="698468"/>
          </a:xfrm>
          <a:prstGeom prst="rect">
            <a:avLst/>
          </a:prstGeom>
        </p:spPr>
      </p:pic>
      <p:sp>
        <p:nvSpPr>
          <p:cNvPr id="17" name="Footer Placeholder 16">
            <a:extLst>
              <a:ext uri="{FF2B5EF4-FFF2-40B4-BE49-F238E27FC236}">
                <a16:creationId xmlns:a16="http://schemas.microsoft.com/office/drawing/2014/main" id="{3B620E86-59F6-0304-E61F-CE9A1C1501AC}"/>
              </a:ext>
            </a:extLst>
          </p:cNvPr>
          <p:cNvSpPr>
            <a:spLocks noGrp="1"/>
          </p:cNvSpPr>
          <p:nvPr>
            <p:ph type="ftr" sz="quarter" idx="11"/>
          </p:nvPr>
        </p:nvSpPr>
        <p:spPr/>
        <p:txBody>
          <a:bodyPr/>
          <a:lstStyle/>
          <a:p>
            <a:r>
              <a:rPr lang="en-US"/>
              <a:t>1</a:t>
            </a:r>
          </a:p>
        </p:txBody>
      </p:sp>
      <p:sp>
        <p:nvSpPr>
          <p:cNvPr id="22" name="TextBox 21">
            <a:extLst>
              <a:ext uri="{FF2B5EF4-FFF2-40B4-BE49-F238E27FC236}">
                <a16:creationId xmlns:a16="http://schemas.microsoft.com/office/drawing/2014/main" id="{6D74971C-8088-1F95-F874-6F67E29590AE}"/>
              </a:ext>
            </a:extLst>
          </p:cNvPr>
          <p:cNvSpPr txBox="1"/>
          <p:nvPr/>
        </p:nvSpPr>
        <p:spPr>
          <a:xfrm>
            <a:off x="0" y="5317688"/>
            <a:ext cx="6143624" cy="646331"/>
          </a:xfrm>
          <a:prstGeom prst="rect">
            <a:avLst/>
          </a:prstGeom>
          <a:noFill/>
        </p:spPr>
        <p:txBody>
          <a:bodyPr wrap="square">
            <a:spAutoFit/>
          </a:bodyPr>
          <a:lstStyle/>
          <a:p>
            <a:pPr algn="ctr"/>
            <a:r>
              <a:rPr lang="en-US" dirty="0">
                <a:solidFill>
                  <a:schemeClr val="bg1"/>
                </a:solidFill>
              </a:rPr>
              <a:t>Presented by: </a:t>
            </a:r>
          </a:p>
          <a:p>
            <a:pPr algn="ctr"/>
            <a:r>
              <a:rPr lang="en-US" dirty="0">
                <a:solidFill>
                  <a:schemeClr val="bg1"/>
                </a:solidFill>
              </a:rPr>
              <a:t>Naman Singh</a:t>
            </a:r>
          </a:p>
        </p:txBody>
      </p:sp>
    </p:spTree>
    <p:extLst>
      <p:ext uri="{BB962C8B-B14F-4D97-AF65-F5344CB8AC3E}">
        <p14:creationId xmlns:p14="http://schemas.microsoft.com/office/powerpoint/2010/main" val="1370249205"/>
      </p:ext>
    </p:extLst>
  </p:cSld>
  <p:clrMapOvr>
    <a:masterClrMapping/>
  </p:clrMapOvr>
  <mc:AlternateContent xmlns:mc="http://schemas.openxmlformats.org/markup-compatibility/2006" xmlns:p14="http://schemas.microsoft.com/office/powerpoint/2010/main">
    <mc:Choice Requires="p14">
      <p:transition spd="slow" p14:dur="2000" advTm="12555"/>
    </mc:Choice>
    <mc:Fallback xmlns="">
      <p:transition spd="slow" advTm="12555"/>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B37E3D-85DC-8E5F-B921-5DD58A83E8F2}"/>
              </a:ext>
            </a:extLst>
          </p:cNvPr>
          <p:cNvSpPr/>
          <p:nvPr/>
        </p:nvSpPr>
        <p:spPr>
          <a:xfrm>
            <a:off x="0" y="174032"/>
            <a:ext cx="7984273" cy="803516"/>
          </a:xfrm>
          <a:prstGeom prst="rect">
            <a:avLst/>
          </a:prstGeom>
          <a:solidFill>
            <a:srgbClr val="CC00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sp>
        <p:nvSpPr>
          <p:cNvPr id="3" name="Title 10">
            <a:extLst>
              <a:ext uri="{FF2B5EF4-FFF2-40B4-BE49-F238E27FC236}">
                <a16:creationId xmlns:a16="http://schemas.microsoft.com/office/drawing/2014/main" id="{56AE97CB-AF80-1A14-7847-EE7B89AE0585}"/>
              </a:ext>
            </a:extLst>
          </p:cNvPr>
          <p:cNvSpPr txBox="1">
            <a:spLocks/>
          </p:cNvSpPr>
          <p:nvPr/>
        </p:nvSpPr>
        <p:spPr>
          <a:xfrm>
            <a:off x="69504" y="176856"/>
            <a:ext cx="7686168" cy="661885"/>
          </a:xfrm>
          <a:prstGeom prst="rect">
            <a:avLst/>
          </a:prstGeom>
        </p:spPr>
        <p:txBody>
          <a:bodyPr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b="1" dirty="0">
                <a:solidFill>
                  <a:srgbClr val="FFFFFF"/>
                </a:solidFill>
                <a:latin typeface="Corbel"/>
                <a:cs typeface="Corbel"/>
              </a:rPr>
              <a:t>My life through stages</a:t>
            </a:r>
            <a:endParaRPr lang="en-US" sz="4000" dirty="0">
              <a:latin typeface="Corbel"/>
              <a:cs typeface="Corbel"/>
            </a:endParaRPr>
          </a:p>
        </p:txBody>
      </p:sp>
      <p:sp>
        <p:nvSpPr>
          <p:cNvPr id="4" name="TextBox 3">
            <a:extLst>
              <a:ext uri="{FF2B5EF4-FFF2-40B4-BE49-F238E27FC236}">
                <a16:creationId xmlns:a16="http://schemas.microsoft.com/office/drawing/2014/main" id="{FEC90CCB-1545-DFE9-6007-D3F4701F3200}"/>
              </a:ext>
            </a:extLst>
          </p:cNvPr>
          <p:cNvSpPr txBox="1"/>
          <p:nvPr/>
        </p:nvSpPr>
        <p:spPr>
          <a:xfrm>
            <a:off x="211874" y="2082477"/>
            <a:ext cx="5386038" cy="2010807"/>
          </a:xfrm>
          <a:prstGeom prst="rect">
            <a:avLst/>
          </a:prstGeom>
          <a:noFill/>
        </p:spPr>
        <p:txBody>
          <a:bodyPr wrap="square" rtlCol="0">
            <a:spAutoFit/>
          </a:bodyPr>
          <a:lstStyle/>
          <a:p>
            <a:pPr marL="29845" indent="-255905">
              <a:spcAft>
                <a:spcPts val="1000"/>
              </a:spcAft>
              <a:buClr>
                <a:srgbClr val="D82042"/>
              </a:buClr>
              <a:buFont typeface="Wingdings" pitchFamily="2" charset="2"/>
              <a:buChar char="§"/>
            </a:pPr>
            <a:r>
              <a:rPr lang="en-US" dirty="0"/>
              <a:t>Larvae are the primary hunters, spending up to three years in this stage.</a:t>
            </a:r>
          </a:p>
          <a:p>
            <a:pPr marL="29845" indent="-255905">
              <a:spcAft>
                <a:spcPts val="1000"/>
              </a:spcAft>
              <a:buClr>
                <a:srgbClr val="D82042"/>
              </a:buClr>
              <a:buFont typeface="Wingdings" pitchFamily="2" charset="2"/>
              <a:buChar char="§"/>
            </a:pPr>
            <a:r>
              <a:rPr lang="en-US" dirty="0"/>
              <a:t>They construct cone-shaped pits in sandy environments using a unique circular movement.</a:t>
            </a:r>
          </a:p>
          <a:p>
            <a:pPr marL="29845" indent="-255905">
              <a:spcAft>
                <a:spcPts val="1000"/>
              </a:spcAft>
              <a:buClr>
                <a:srgbClr val="D82042"/>
              </a:buClr>
              <a:buFont typeface="Wingdings" pitchFamily="2" charset="2"/>
              <a:buChar char="§"/>
            </a:pPr>
            <a:r>
              <a:rPr lang="en-US" dirty="0"/>
              <a:t> Pits serve as traps for unsuspecting prey, primarily ants, utilizing a sit-and-wait predation strategy.</a:t>
            </a:r>
          </a:p>
        </p:txBody>
      </p:sp>
      <p:sp>
        <p:nvSpPr>
          <p:cNvPr id="5" name="TextBox 4">
            <a:extLst>
              <a:ext uri="{FF2B5EF4-FFF2-40B4-BE49-F238E27FC236}">
                <a16:creationId xmlns:a16="http://schemas.microsoft.com/office/drawing/2014/main" id="{3CD46875-14B6-B3F9-BAAE-65F67E1B56E9}"/>
              </a:ext>
            </a:extLst>
          </p:cNvPr>
          <p:cNvSpPr txBox="1"/>
          <p:nvPr/>
        </p:nvSpPr>
        <p:spPr>
          <a:xfrm>
            <a:off x="6096000" y="2082476"/>
            <a:ext cx="4569959" cy="1733808"/>
          </a:xfrm>
          <a:prstGeom prst="rect">
            <a:avLst/>
          </a:prstGeom>
          <a:noFill/>
        </p:spPr>
        <p:txBody>
          <a:bodyPr wrap="square" rtlCol="0">
            <a:spAutoFit/>
          </a:bodyPr>
          <a:lstStyle/>
          <a:p>
            <a:pPr marL="29845" indent="-255905">
              <a:spcAft>
                <a:spcPts val="1000"/>
              </a:spcAft>
              <a:buClr>
                <a:srgbClr val="D82042"/>
              </a:buClr>
              <a:buFont typeface="Wingdings" pitchFamily="2" charset="2"/>
              <a:buChar char="§"/>
            </a:pPr>
            <a:r>
              <a:rPr lang="en-US" dirty="0"/>
              <a:t>Adults have a short lifespan of 3-5 weeks.</a:t>
            </a:r>
          </a:p>
          <a:p>
            <a:pPr marL="29845" indent="-255905">
              <a:spcAft>
                <a:spcPts val="1000"/>
              </a:spcAft>
              <a:buClr>
                <a:srgbClr val="D82042"/>
              </a:buClr>
              <a:buFont typeface="Wingdings" pitchFamily="2" charset="2"/>
              <a:buChar char="§"/>
            </a:pPr>
            <a:r>
              <a:rPr lang="en-US" dirty="0"/>
              <a:t>Their main purpose is reproduction, contributing to the continuation of the species.</a:t>
            </a:r>
          </a:p>
          <a:p>
            <a:endParaRPr lang="en-US" dirty="0"/>
          </a:p>
        </p:txBody>
      </p:sp>
      <p:sp>
        <p:nvSpPr>
          <p:cNvPr id="6" name="Rectangle 5">
            <a:extLst>
              <a:ext uri="{FF2B5EF4-FFF2-40B4-BE49-F238E27FC236}">
                <a16:creationId xmlns:a16="http://schemas.microsoft.com/office/drawing/2014/main" id="{D4B5DF25-7F77-5120-10C4-F7E8A72C5386}"/>
              </a:ext>
            </a:extLst>
          </p:cNvPr>
          <p:cNvSpPr/>
          <p:nvPr/>
        </p:nvSpPr>
        <p:spPr>
          <a:xfrm>
            <a:off x="322775" y="1068347"/>
            <a:ext cx="3904339" cy="923330"/>
          </a:xfrm>
          <a:prstGeom prst="rect">
            <a:avLst/>
          </a:prstGeom>
          <a:noFill/>
        </p:spPr>
        <p:txBody>
          <a:bodyPr wrap="none" lIns="91440" tIns="45720" rIns="91440" bIns="45720">
            <a:spAutoFit/>
          </a:bodyPr>
          <a:lstStyle/>
          <a:p>
            <a:pPr algn="ctr"/>
            <a:r>
              <a:rPr lang="en-US" sz="5400" b="1" dirty="0"/>
              <a:t>Larval Stage</a:t>
            </a:r>
          </a:p>
        </p:txBody>
      </p:sp>
      <p:sp>
        <p:nvSpPr>
          <p:cNvPr id="7" name="Rectangle 6">
            <a:extLst>
              <a:ext uri="{FF2B5EF4-FFF2-40B4-BE49-F238E27FC236}">
                <a16:creationId xmlns:a16="http://schemas.microsoft.com/office/drawing/2014/main" id="{C99A93AD-5ECC-C2B2-F881-DA3201D63ADE}"/>
              </a:ext>
            </a:extLst>
          </p:cNvPr>
          <p:cNvSpPr/>
          <p:nvPr/>
        </p:nvSpPr>
        <p:spPr>
          <a:xfrm>
            <a:off x="6917033" y="1068347"/>
            <a:ext cx="3719993" cy="923330"/>
          </a:xfrm>
          <a:prstGeom prst="rect">
            <a:avLst/>
          </a:prstGeom>
          <a:noFill/>
        </p:spPr>
        <p:txBody>
          <a:bodyPr wrap="none" lIns="91440" tIns="45720" rIns="91440" bIns="45720">
            <a:spAutoFit/>
          </a:bodyPr>
          <a:lstStyle/>
          <a:p>
            <a:pPr algn="ctr"/>
            <a:r>
              <a:rPr lang="en-US" sz="5400" b="1" dirty="0"/>
              <a:t>Adult Stage</a:t>
            </a:r>
          </a:p>
        </p:txBody>
      </p:sp>
      <p:pic>
        <p:nvPicPr>
          <p:cNvPr id="1028" name="Picture 4" descr="Vector Illustration Antlion Or Myrmeleontidae Larvae Isolated On White  Background Stock Illustration - Download Image Now - iStock">
            <a:extLst>
              <a:ext uri="{FF2B5EF4-FFF2-40B4-BE49-F238E27FC236}">
                <a16:creationId xmlns:a16="http://schemas.microsoft.com/office/drawing/2014/main" id="{59A19467-050A-E3B4-9F3F-4E75BA5B6F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9540" y="4192809"/>
            <a:ext cx="2010807" cy="20108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ntlion &lt;Myrmeleon formicarius&gt; adult insect, anonym 1877 Stock Photo -  Alamy">
            <a:extLst>
              <a:ext uri="{FF2B5EF4-FFF2-40B4-BE49-F238E27FC236}">
                <a16:creationId xmlns:a16="http://schemas.microsoft.com/office/drawing/2014/main" id="{34C8E5CE-35FB-9E7C-BD69-6D6F047682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9721" y="4469039"/>
            <a:ext cx="2615010" cy="1458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773060"/>
      </p:ext>
    </p:extLst>
  </p:cSld>
  <p:clrMapOvr>
    <a:masterClrMapping/>
  </p:clrMapOvr>
  <mc:AlternateContent xmlns:mc="http://schemas.openxmlformats.org/markup-compatibility/2006" xmlns:p14="http://schemas.microsoft.com/office/powerpoint/2010/main">
    <mc:Choice Requires="p14">
      <p:transition spd="slow" p14:dur="2000" advTm="4358"/>
    </mc:Choice>
    <mc:Fallback xmlns="">
      <p:transition spd="slow" advTm="4358"/>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E8658FD-6C2A-18CC-5038-D4E0B0CDFB31}"/>
              </a:ext>
            </a:extLst>
          </p:cNvPr>
          <p:cNvPicPr>
            <a:picLocks noChangeAspect="1"/>
          </p:cNvPicPr>
          <p:nvPr/>
        </p:nvPicPr>
        <p:blipFill>
          <a:blip r:embed="rId2"/>
          <a:stretch>
            <a:fillRect/>
          </a:stretch>
        </p:blipFill>
        <p:spPr>
          <a:xfrm>
            <a:off x="0" y="-34310"/>
            <a:ext cx="5351400" cy="3575424"/>
          </a:xfrm>
          <a:prstGeom prst="rect">
            <a:avLst/>
          </a:prstGeom>
        </p:spPr>
      </p:pic>
      <p:pic>
        <p:nvPicPr>
          <p:cNvPr id="3078" name="Picture 6" descr="Antlion Traps and Devours Victim | Empire of the Desert Ants | BBC Earth -  YouTube">
            <a:extLst>
              <a:ext uri="{FF2B5EF4-FFF2-40B4-BE49-F238E27FC236}">
                <a16:creationId xmlns:a16="http://schemas.microsoft.com/office/drawing/2014/main" id="{3E253696-53BE-E1FA-95CB-5D5AEC70B4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1400" y="-34310"/>
            <a:ext cx="6840600" cy="35754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8683135-7077-CED8-CED7-486C21C0B110}"/>
              </a:ext>
            </a:extLst>
          </p:cNvPr>
          <p:cNvSpPr txBox="1"/>
          <p:nvPr/>
        </p:nvSpPr>
        <p:spPr>
          <a:xfrm>
            <a:off x="404032" y="3541114"/>
            <a:ext cx="6436570" cy="2862322"/>
          </a:xfrm>
          <a:prstGeom prst="rect">
            <a:avLst/>
          </a:prstGeom>
          <a:noFill/>
        </p:spPr>
        <p:txBody>
          <a:bodyPr wrap="none" rtlCol="0">
            <a:spAutoFit/>
          </a:bodyPr>
          <a:lstStyle/>
          <a:p>
            <a:pPr lvl="1" algn="l"/>
            <a:endParaRPr lang="en-US" b="0" i="0" u="none" strike="noStrike" dirty="0">
              <a:effectLst/>
              <a:latin typeface="Söhne"/>
            </a:endParaRPr>
          </a:p>
          <a:p>
            <a:pPr lvl="1" algn="l"/>
            <a:r>
              <a:rPr lang="en-US" b="0" i="0" u="none" strike="noStrike" dirty="0">
                <a:effectLst/>
                <a:latin typeface="Söhne"/>
              </a:rPr>
              <a:t>Construction of cone-shaped pits in sand.</a:t>
            </a:r>
          </a:p>
          <a:p>
            <a:pPr lvl="1" algn="l"/>
            <a:r>
              <a:rPr lang="en-US" b="0" i="0" u="none" strike="noStrike" dirty="0">
                <a:effectLst/>
                <a:latin typeface="Söhne"/>
              </a:rPr>
              <a:t>Sit-and-wait predation strategy.</a:t>
            </a:r>
          </a:p>
          <a:p>
            <a:pPr lvl="1" algn="l"/>
            <a:r>
              <a:rPr lang="en-US" b="0" i="0" u="none" strike="noStrike" dirty="0">
                <a:effectLst/>
                <a:latin typeface="Söhne"/>
              </a:rPr>
              <a:t>Use of massive jaw to throw out sand and create traps.</a:t>
            </a:r>
            <a:endParaRPr lang="en-US" dirty="0">
              <a:latin typeface="Söhne"/>
            </a:endParaRPr>
          </a:p>
          <a:p>
            <a:pPr lvl="1" algn="l"/>
            <a:endParaRPr lang="en-US" b="0" i="0" u="none" strike="noStrike" dirty="0">
              <a:effectLst/>
              <a:latin typeface="Söhne"/>
            </a:endParaRPr>
          </a:p>
          <a:p>
            <a:pPr algn="l"/>
            <a:r>
              <a:rPr lang="en-US" b="0" i="0" u="none" strike="noStrike" dirty="0">
                <a:effectLst/>
                <a:latin typeface="Söhne"/>
              </a:rPr>
              <a:t>Prey Capture Mechanism:</a:t>
            </a:r>
          </a:p>
          <a:p>
            <a:pPr lvl="1" algn="l"/>
            <a:r>
              <a:rPr lang="en-US" b="0" i="0" u="none" strike="noStrike" dirty="0">
                <a:effectLst/>
                <a:latin typeface="Söhne"/>
              </a:rPr>
              <a:t>Larvae wait for insects, especially ants, to fall into the pit.</a:t>
            </a:r>
          </a:p>
          <a:p>
            <a:pPr lvl="1" algn="l"/>
            <a:r>
              <a:rPr lang="en-US" b="0" i="0" u="none" strike="noStrike" dirty="0">
                <a:effectLst/>
                <a:latin typeface="Söhne"/>
              </a:rPr>
              <a:t>Intelligent use of sand to slide prey into the bottom of the pit.</a:t>
            </a:r>
          </a:p>
          <a:p>
            <a:pPr lvl="1" algn="l"/>
            <a:r>
              <a:rPr lang="en-US" b="0" i="0" u="none" strike="noStrike" dirty="0">
                <a:effectLst/>
                <a:latin typeface="Söhne"/>
              </a:rPr>
              <a:t>Consumption of captured prey by pulling them under the soil.</a:t>
            </a:r>
          </a:p>
          <a:p>
            <a:endParaRPr lang="en-US" dirty="0"/>
          </a:p>
        </p:txBody>
      </p:sp>
      <p:sp>
        <p:nvSpPr>
          <p:cNvPr id="3" name="Rectangle 2">
            <a:extLst>
              <a:ext uri="{FF2B5EF4-FFF2-40B4-BE49-F238E27FC236}">
                <a16:creationId xmlns:a16="http://schemas.microsoft.com/office/drawing/2014/main" id="{C6352229-BFC2-46F0-4E68-1B8D4A116449}"/>
              </a:ext>
            </a:extLst>
          </p:cNvPr>
          <p:cNvSpPr/>
          <p:nvPr/>
        </p:nvSpPr>
        <p:spPr>
          <a:xfrm>
            <a:off x="69504" y="176856"/>
            <a:ext cx="7984273" cy="803516"/>
          </a:xfrm>
          <a:prstGeom prst="rect">
            <a:avLst/>
          </a:prstGeom>
          <a:solidFill>
            <a:srgbClr val="CC00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sp>
        <p:nvSpPr>
          <p:cNvPr id="5" name="Title 10">
            <a:extLst>
              <a:ext uri="{FF2B5EF4-FFF2-40B4-BE49-F238E27FC236}">
                <a16:creationId xmlns:a16="http://schemas.microsoft.com/office/drawing/2014/main" id="{0E22CDC5-818E-4EE6-6549-56D77BFE4501}"/>
              </a:ext>
            </a:extLst>
          </p:cNvPr>
          <p:cNvSpPr txBox="1">
            <a:spLocks/>
          </p:cNvSpPr>
          <p:nvPr/>
        </p:nvSpPr>
        <p:spPr>
          <a:xfrm>
            <a:off x="69504" y="176856"/>
            <a:ext cx="7686168" cy="661885"/>
          </a:xfrm>
          <a:prstGeom prst="rect">
            <a:avLst/>
          </a:prstGeom>
        </p:spPr>
        <p:txBody>
          <a:bodyPr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b="1" dirty="0">
                <a:solidFill>
                  <a:srgbClr val="FFFFFF"/>
                </a:solidFill>
                <a:latin typeface="Corbel"/>
                <a:cs typeface="Corbel"/>
              </a:rPr>
              <a:t>Hunting behavior of Antlion</a:t>
            </a:r>
            <a:endParaRPr lang="en-US" sz="4000" dirty="0">
              <a:latin typeface="Corbel"/>
              <a:cs typeface="Corbel"/>
            </a:endParaRPr>
          </a:p>
        </p:txBody>
      </p:sp>
      <p:pic>
        <p:nvPicPr>
          <p:cNvPr id="6" name="Picture 5">
            <a:extLst>
              <a:ext uri="{FF2B5EF4-FFF2-40B4-BE49-F238E27FC236}">
                <a16:creationId xmlns:a16="http://schemas.microsoft.com/office/drawing/2014/main" id="{3CB2788E-BF20-7AE1-F5A6-B5F87E5539B3}"/>
              </a:ext>
            </a:extLst>
          </p:cNvPr>
          <p:cNvPicPr>
            <a:picLocks noChangeAspect="1"/>
          </p:cNvPicPr>
          <p:nvPr/>
        </p:nvPicPr>
        <p:blipFill>
          <a:blip r:embed="rId4"/>
          <a:stretch>
            <a:fillRect/>
          </a:stretch>
        </p:blipFill>
        <p:spPr>
          <a:xfrm>
            <a:off x="7041466" y="3731053"/>
            <a:ext cx="4321625" cy="2950091"/>
          </a:xfrm>
          <a:prstGeom prst="rect">
            <a:avLst/>
          </a:prstGeom>
        </p:spPr>
      </p:pic>
    </p:spTree>
    <p:extLst>
      <p:ext uri="{BB962C8B-B14F-4D97-AF65-F5344CB8AC3E}">
        <p14:creationId xmlns:p14="http://schemas.microsoft.com/office/powerpoint/2010/main" val="2652087492"/>
      </p:ext>
    </p:extLst>
  </p:cSld>
  <p:clrMapOvr>
    <a:masterClrMapping/>
  </p:clrMapOvr>
  <mc:AlternateContent xmlns:mc="http://schemas.openxmlformats.org/markup-compatibility/2006" xmlns:p14="http://schemas.microsoft.com/office/powerpoint/2010/main">
    <mc:Choice Requires="p14">
      <p:transition spd="slow" p14:dur="2000" advTm="42369"/>
    </mc:Choice>
    <mc:Fallback xmlns="">
      <p:transition spd="slow" advTm="42369"/>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5212C9-BEB8-52F1-0F4C-FC3504BE3F1C}"/>
              </a:ext>
            </a:extLst>
          </p:cNvPr>
          <p:cNvSpPr/>
          <p:nvPr/>
        </p:nvSpPr>
        <p:spPr>
          <a:xfrm>
            <a:off x="69504" y="176856"/>
            <a:ext cx="7984273" cy="803516"/>
          </a:xfrm>
          <a:prstGeom prst="rect">
            <a:avLst/>
          </a:prstGeom>
          <a:solidFill>
            <a:srgbClr val="CC00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sp>
        <p:nvSpPr>
          <p:cNvPr id="3" name="Title 10">
            <a:extLst>
              <a:ext uri="{FF2B5EF4-FFF2-40B4-BE49-F238E27FC236}">
                <a16:creationId xmlns:a16="http://schemas.microsoft.com/office/drawing/2014/main" id="{69C5C469-9BC7-0575-D0DC-23C185FD7F51}"/>
              </a:ext>
            </a:extLst>
          </p:cNvPr>
          <p:cNvSpPr txBox="1">
            <a:spLocks/>
          </p:cNvSpPr>
          <p:nvPr/>
        </p:nvSpPr>
        <p:spPr>
          <a:xfrm>
            <a:off x="69504" y="176856"/>
            <a:ext cx="7686168" cy="661885"/>
          </a:xfrm>
          <a:prstGeom prst="rect">
            <a:avLst/>
          </a:prstGeom>
        </p:spPr>
        <p:txBody>
          <a:bodyPr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b="1" dirty="0">
                <a:solidFill>
                  <a:srgbClr val="FFFFFF"/>
                </a:solidFill>
                <a:latin typeface="Corbel"/>
                <a:cs typeface="Corbel"/>
              </a:rPr>
              <a:t>Algorithm Inspirations </a:t>
            </a:r>
            <a:endParaRPr lang="en-US" sz="4000" dirty="0">
              <a:latin typeface="Corbel"/>
              <a:cs typeface="Corbel"/>
            </a:endParaRPr>
          </a:p>
        </p:txBody>
      </p:sp>
      <p:sp>
        <p:nvSpPr>
          <p:cNvPr id="4" name="Content Placeholder 2">
            <a:extLst>
              <a:ext uri="{FF2B5EF4-FFF2-40B4-BE49-F238E27FC236}">
                <a16:creationId xmlns:a16="http://schemas.microsoft.com/office/drawing/2014/main" id="{AD65E5D6-33D8-9C7A-BDC6-C4565FC32240}"/>
              </a:ext>
            </a:extLst>
          </p:cNvPr>
          <p:cNvSpPr txBox="1">
            <a:spLocks/>
          </p:cNvSpPr>
          <p:nvPr/>
        </p:nvSpPr>
        <p:spPr>
          <a:xfrm>
            <a:off x="128621" y="1210419"/>
            <a:ext cx="9442099" cy="2772861"/>
          </a:xfrm>
          <a:prstGeom prst="rect">
            <a:avLst/>
          </a:prstGeom>
        </p:spPr>
        <p:txBody>
          <a:bodyPr lIns="91440" tIns="45720" rIns="91440" bIns="45720" anchor="t">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255905">
              <a:spcBef>
                <a:spcPts val="0"/>
              </a:spcBef>
              <a:spcAft>
                <a:spcPts val="1000"/>
              </a:spcAft>
              <a:buClr>
                <a:srgbClr val="D82042"/>
              </a:buClr>
              <a:buFont typeface="Wingdings" pitchFamily="2" charset="2"/>
              <a:buChar char="§"/>
            </a:pPr>
            <a:r>
              <a:rPr lang="en-US" sz="1800" dirty="0"/>
              <a:t>ALO mimics the hunting mechanism of antlions in nature.</a:t>
            </a:r>
          </a:p>
          <a:p>
            <a:pPr marL="0" indent="-255905">
              <a:spcBef>
                <a:spcPts val="0"/>
              </a:spcBef>
              <a:spcAft>
                <a:spcPts val="1000"/>
              </a:spcAft>
              <a:buClr>
                <a:srgbClr val="D82042"/>
              </a:buClr>
              <a:buFont typeface="Wingdings" pitchFamily="2" charset="2"/>
              <a:buChar char="§"/>
            </a:pPr>
            <a:r>
              <a:rPr lang="en-US" sz="1800" dirty="0"/>
              <a:t>ALO implements five main steps of hunting prey:</a:t>
            </a:r>
          </a:p>
          <a:p>
            <a:pPr marL="400050" lvl="1" indent="-255905">
              <a:spcBef>
                <a:spcPts val="0"/>
              </a:spcBef>
              <a:spcAft>
                <a:spcPts val="1000"/>
              </a:spcAft>
              <a:buClr>
                <a:srgbClr val="D82042"/>
              </a:buClr>
              <a:buFont typeface="Wingdings" pitchFamily="2" charset="2"/>
              <a:buChar char="§"/>
            </a:pPr>
            <a:r>
              <a:rPr lang="en-US" sz="1800" dirty="0"/>
              <a:t>Random walk of ants</a:t>
            </a:r>
          </a:p>
          <a:p>
            <a:pPr marL="400050" lvl="1" indent="-255905">
              <a:spcBef>
                <a:spcPts val="0"/>
              </a:spcBef>
              <a:spcAft>
                <a:spcPts val="1000"/>
              </a:spcAft>
              <a:buClr>
                <a:srgbClr val="D82042"/>
              </a:buClr>
              <a:buFont typeface="Wingdings" pitchFamily="2" charset="2"/>
              <a:buChar char="§"/>
            </a:pPr>
            <a:r>
              <a:rPr lang="en-US" sz="1800" dirty="0"/>
              <a:t>Building traps</a:t>
            </a:r>
          </a:p>
          <a:p>
            <a:pPr marL="400050" lvl="1" indent="-255905">
              <a:spcBef>
                <a:spcPts val="0"/>
              </a:spcBef>
              <a:spcAft>
                <a:spcPts val="1000"/>
              </a:spcAft>
              <a:buClr>
                <a:srgbClr val="D82042"/>
              </a:buClr>
              <a:buFont typeface="Wingdings" pitchFamily="2" charset="2"/>
              <a:buChar char="§"/>
            </a:pPr>
            <a:r>
              <a:rPr lang="en-US" sz="1800" dirty="0"/>
              <a:t>Entrapment of ants in traps</a:t>
            </a:r>
          </a:p>
          <a:p>
            <a:pPr marL="400050" lvl="1" indent="-255905">
              <a:spcBef>
                <a:spcPts val="0"/>
              </a:spcBef>
              <a:spcAft>
                <a:spcPts val="1000"/>
              </a:spcAft>
              <a:buClr>
                <a:srgbClr val="D82042"/>
              </a:buClr>
              <a:buFont typeface="Wingdings" pitchFamily="2" charset="2"/>
              <a:buChar char="§"/>
            </a:pPr>
            <a:r>
              <a:rPr lang="en-US" sz="1800" dirty="0"/>
              <a:t>Catching preys</a:t>
            </a:r>
          </a:p>
          <a:p>
            <a:pPr marL="400050" lvl="1" indent="-255905">
              <a:spcBef>
                <a:spcPts val="0"/>
              </a:spcBef>
              <a:spcAft>
                <a:spcPts val="1000"/>
              </a:spcAft>
              <a:buClr>
                <a:srgbClr val="D82042"/>
              </a:buClr>
              <a:buFont typeface="Wingdings" pitchFamily="2" charset="2"/>
              <a:buChar char="§"/>
            </a:pPr>
            <a:r>
              <a:rPr lang="en-US" sz="1800" dirty="0"/>
              <a:t>Re-building traps</a:t>
            </a:r>
          </a:p>
          <a:p>
            <a:pPr marL="144145" lvl="1" indent="0">
              <a:spcBef>
                <a:spcPts val="0"/>
              </a:spcBef>
              <a:spcAft>
                <a:spcPts val="1000"/>
              </a:spcAft>
              <a:buClr>
                <a:srgbClr val="D82042"/>
              </a:buClr>
              <a:buNone/>
            </a:pPr>
            <a:endParaRPr lang="en-US" sz="1800" dirty="0"/>
          </a:p>
        </p:txBody>
      </p:sp>
    </p:spTree>
    <p:extLst>
      <p:ext uri="{BB962C8B-B14F-4D97-AF65-F5344CB8AC3E}">
        <p14:creationId xmlns:p14="http://schemas.microsoft.com/office/powerpoint/2010/main" val="2666201410"/>
      </p:ext>
    </p:extLst>
  </p:cSld>
  <p:clrMapOvr>
    <a:masterClrMapping/>
  </p:clrMapOvr>
  <mc:AlternateContent xmlns:mc="http://schemas.openxmlformats.org/markup-compatibility/2006" xmlns:p14="http://schemas.microsoft.com/office/powerpoint/2010/main">
    <mc:Choice Requires="p14">
      <p:transition spd="slow" p14:dur="2000" advTm="12561"/>
    </mc:Choice>
    <mc:Fallback xmlns="">
      <p:transition spd="slow" advTm="12561"/>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7E97AE9-CD83-11EF-3400-84476EE42876}"/>
              </a:ext>
            </a:extLst>
          </p:cNvPr>
          <p:cNvSpPr/>
          <p:nvPr/>
        </p:nvSpPr>
        <p:spPr>
          <a:xfrm>
            <a:off x="1785938" y="1159693"/>
            <a:ext cx="8872537" cy="4093428"/>
          </a:xfrm>
          <a:prstGeom prst="rect">
            <a:avLst/>
          </a:prstGeom>
        </p:spPr>
        <p:txBody>
          <a:bodyPr wrap="square">
            <a:spAutoFit/>
          </a:bodyPr>
          <a:lstStyle/>
          <a:p>
            <a:pPr marL="342900" indent="-34290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As its name implies, the ALO algorithm mimics the intelligent behavior of antlions in hunting ants in nature.</a:t>
            </a:r>
          </a:p>
          <a:p>
            <a:pPr marL="342900" indent="-34290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ALO algorithm is inspired by biological and sociological motivations and can take care of optimality on rough, discontinuous and multi-modal surfaces.</a:t>
            </a:r>
          </a:p>
          <a:p>
            <a:pPr marL="285750" indent="-285750"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a:solidFill>
                  <a:srgbClr val="000000"/>
                </a:solidFill>
                <a:latin typeface="Times New Roman" panose="02020603050405020304" pitchFamily="18" charset="0"/>
                <a:cs typeface="Times New Roman" panose="02020603050405020304" pitchFamily="18" charset="0"/>
              </a:rPr>
              <a:t>The ALO has three main advantages: it can find near optimal solution regardless the initial parameter values, its convergence is fast and it can handle integer and discrete constraints.</a:t>
            </a:r>
          </a:p>
          <a:p>
            <a:pPr marL="290513" algn="just"/>
            <a:endParaRPr lang="en-US" sz="2000" dirty="0">
              <a:solidFill>
                <a:srgbClr val="000000"/>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 has successfully been applied and studied to many artificial and real optimization problems.</a:t>
            </a:r>
          </a:p>
          <a:p>
            <a:endParaRPr lang="en-US" sz="2000"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1475223"/>
      </p:ext>
    </p:extLst>
  </p:cSld>
  <p:clrMapOvr>
    <a:masterClrMapping/>
  </p:clrMapOvr>
  <mc:AlternateContent xmlns:mc="http://schemas.openxmlformats.org/markup-compatibility/2006" xmlns:p14="http://schemas.microsoft.com/office/powerpoint/2010/main">
    <mc:Choice Requires="p14">
      <p:transition spd="slow" p14:dur="2000" advTm="23747"/>
    </mc:Choice>
    <mc:Fallback xmlns="">
      <p:transition spd="slow" advTm="237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lide Number Placeholder 2">
            <a:extLst>
              <a:ext uri="{FF2B5EF4-FFF2-40B4-BE49-F238E27FC236}">
                <a16:creationId xmlns:a16="http://schemas.microsoft.com/office/drawing/2014/main" id="{04EB6B10-FD6D-DA4F-BD25-E8D7C0EF325A}"/>
              </a:ext>
            </a:extLst>
          </p:cNvPr>
          <p:cNvSpPr txBox="1">
            <a:spLocks/>
          </p:cNvSpPr>
          <p:nvPr/>
        </p:nvSpPr>
        <p:spPr>
          <a:xfrm>
            <a:off x="11686900" y="6424247"/>
            <a:ext cx="376479" cy="393640"/>
          </a:xfrm>
          <a:prstGeom prst="rect">
            <a:avLst/>
          </a:prstGeom>
        </p:spPr>
        <p:txBody>
          <a:bodyPr lIns="91440" tIns="45720" rIns="91440" bIns="45720" anchor="ctr" anchorCtr="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uk-UA" sz="1200">
                <a:solidFill>
                  <a:schemeClr val="bg1"/>
                </a:solidFill>
                <a:cs typeface="Calibri"/>
              </a:rPr>
              <a:t>5</a:t>
            </a:r>
          </a:p>
        </p:txBody>
      </p:sp>
      <p:sp>
        <p:nvSpPr>
          <p:cNvPr id="6" name="Rectangle 5">
            <a:extLst>
              <a:ext uri="{FF2B5EF4-FFF2-40B4-BE49-F238E27FC236}">
                <a16:creationId xmlns:a16="http://schemas.microsoft.com/office/drawing/2014/main" id="{E43DB27F-5D04-B347-9E62-01EE06F9E3E6}"/>
              </a:ext>
            </a:extLst>
          </p:cNvPr>
          <p:cNvSpPr/>
          <p:nvPr/>
        </p:nvSpPr>
        <p:spPr>
          <a:xfrm>
            <a:off x="-1" y="-40575"/>
            <a:ext cx="8240751" cy="803516"/>
          </a:xfrm>
          <a:prstGeom prst="rect">
            <a:avLst/>
          </a:prstGeom>
          <a:solidFill>
            <a:srgbClr val="CC00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7" name="Title 10">
            <a:extLst>
              <a:ext uri="{FF2B5EF4-FFF2-40B4-BE49-F238E27FC236}">
                <a16:creationId xmlns:a16="http://schemas.microsoft.com/office/drawing/2014/main" id="{220BA553-D4DD-7B49-9F20-564C110650C2}"/>
              </a:ext>
            </a:extLst>
          </p:cNvPr>
          <p:cNvSpPr txBox="1">
            <a:spLocks/>
          </p:cNvSpPr>
          <p:nvPr/>
        </p:nvSpPr>
        <p:spPr>
          <a:xfrm>
            <a:off x="258636" y="-6807"/>
            <a:ext cx="7168076" cy="661885"/>
          </a:xfrm>
          <a:prstGeom prst="rect">
            <a:avLst/>
          </a:prstGeom>
        </p:spPr>
        <p:txBody>
          <a:bodyPr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b="1" dirty="0">
                <a:solidFill>
                  <a:srgbClr val="FFFFFF"/>
                </a:solidFill>
                <a:latin typeface="Corbel"/>
                <a:cs typeface="Corbel"/>
              </a:rPr>
              <a:t>Operators of ALO algorithm  Algorithm </a:t>
            </a:r>
            <a:endParaRPr lang="en-US" sz="4000" dirty="0">
              <a:latin typeface="Corbel"/>
              <a:cs typeface="Corbel"/>
            </a:endParaRPr>
          </a:p>
        </p:txBody>
      </p:sp>
      <p:sp>
        <p:nvSpPr>
          <p:cNvPr id="12" name="TextBox 11">
            <a:extLst>
              <a:ext uri="{FF2B5EF4-FFF2-40B4-BE49-F238E27FC236}">
                <a16:creationId xmlns:a16="http://schemas.microsoft.com/office/drawing/2014/main" id="{6AEB0A4E-DCE4-344C-8340-545BF2D5CE3A}"/>
              </a:ext>
            </a:extLst>
          </p:cNvPr>
          <p:cNvSpPr txBox="1"/>
          <p:nvPr/>
        </p:nvSpPr>
        <p:spPr>
          <a:xfrm>
            <a:off x="459358" y="840968"/>
            <a:ext cx="10513442" cy="5186035"/>
          </a:xfrm>
          <a:prstGeom prst="rect">
            <a:avLst/>
          </a:prstGeom>
          <a:noFill/>
        </p:spPr>
        <p:txBody>
          <a:bodyPr wrap="square" lIns="91440" tIns="45720" rIns="91440" bIns="45720" rtlCol="0" anchor="t">
            <a:spAutoFit/>
          </a:bodyPr>
          <a:lstStyle/>
          <a:p>
            <a:pPr>
              <a:spcAft>
                <a:spcPts val="1000"/>
              </a:spcAft>
              <a:buClr>
                <a:srgbClr val="D82042"/>
              </a:buClr>
            </a:pPr>
            <a:r>
              <a:rPr lang="en-US" dirty="0"/>
              <a:t>Operators of the ALO Algorithm:</a:t>
            </a:r>
          </a:p>
          <a:p>
            <a:pPr>
              <a:spcAft>
                <a:spcPts val="1000"/>
              </a:spcAft>
              <a:buClr>
                <a:srgbClr val="D82042"/>
              </a:buClr>
            </a:pPr>
            <a:r>
              <a:rPr lang="en-US" b="1" dirty="0"/>
              <a:t>1. Movement of Ants:</a:t>
            </a:r>
            <a:r>
              <a:rPr lang="en-US" b="0" i="0" u="none" strike="noStrike" dirty="0">
                <a:effectLst/>
                <a:latin typeface="Söhne"/>
              </a:rPr>
              <a:t> </a:t>
            </a:r>
            <a:r>
              <a:rPr lang="en-US" b="1" i="0" u="none" strike="noStrike" dirty="0">
                <a:effectLst/>
                <a:latin typeface="Söhne"/>
              </a:rPr>
              <a:t>MATRIX: </a:t>
            </a:r>
            <a:r>
              <a:rPr lang="en-US" b="1" i="0" u="none" strike="noStrike" dirty="0" err="1">
                <a:effectLst/>
                <a:latin typeface="Söhne"/>
              </a:rPr>
              <a:t>M</a:t>
            </a:r>
            <a:r>
              <a:rPr lang="en-US" b="1" i="1" u="none" strike="noStrike" baseline="-25000" dirty="0" err="1">
                <a:effectLst/>
                <a:latin typeface="Söhne"/>
              </a:rPr>
              <a:t>Ant</a:t>
            </a:r>
            <a:endParaRPr lang="en-US" b="1" dirty="0"/>
          </a:p>
          <a:p>
            <a:pPr marL="285750" indent="-285750" algn="l">
              <a:buFont typeface="Wingdings" pitchFamily="2" charset="2"/>
              <a:buChar char="§"/>
            </a:pPr>
            <a:r>
              <a:rPr lang="en-US" b="0" i="0" u="none" strike="noStrike" dirty="0">
                <a:effectLst/>
                <a:latin typeface="Söhne"/>
              </a:rPr>
              <a:t>Ants navigate the search space using different random walks.</a:t>
            </a:r>
          </a:p>
          <a:p>
            <a:pPr marL="285750" indent="-285750" algn="l">
              <a:buFont typeface="Wingdings" pitchFamily="2" charset="2"/>
              <a:buChar char="§"/>
            </a:pPr>
            <a:r>
              <a:rPr lang="en-US" b="0" i="0" u="none" strike="noStrike" dirty="0">
                <a:effectLst/>
                <a:latin typeface="Söhne"/>
              </a:rPr>
              <a:t>Random walks are applied to all dimensions of ants' positions.</a:t>
            </a:r>
          </a:p>
          <a:p>
            <a:pPr marL="285750" indent="-285750" algn="l">
              <a:buFont typeface="Wingdings" pitchFamily="2" charset="2"/>
              <a:buChar char="§"/>
            </a:pPr>
            <a:r>
              <a:rPr lang="en-US" b="0" i="0" u="none" strike="noStrike" dirty="0">
                <a:effectLst/>
                <a:latin typeface="Söhne"/>
              </a:rPr>
              <a:t>The position of each ant is stored in the </a:t>
            </a:r>
            <a:r>
              <a:rPr lang="en-US" b="1" i="0" u="none" strike="noStrike" dirty="0" err="1">
                <a:effectLst/>
                <a:latin typeface="Söhne"/>
              </a:rPr>
              <a:t>M</a:t>
            </a:r>
            <a:r>
              <a:rPr lang="en-US" b="1" i="1" u="none" strike="noStrike" baseline="-25000" dirty="0" err="1">
                <a:effectLst/>
                <a:latin typeface="Söhne"/>
              </a:rPr>
              <a:t>Ant</a:t>
            </a:r>
            <a:r>
              <a:rPr lang="en-US" b="0" i="0" u="none" strike="noStrike" dirty="0">
                <a:effectLst/>
                <a:latin typeface="Söhne"/>
              </a:rPr>
              <a:t> matrix:</a:t>
            </a:r>
          </a:p>
          <a:p>
            <a:pPr marL="742950" lvl="1" indent="-285750" algn="l">
              <a:buFont typeface="Wingdings" pitchFamily="2" charset="2"/>
              <a:buChar char="§"/>
            </a:pPr>
            <a:r>
              <a:rPr lang="en-US" b="1" i="0" u="none" strike="noStrike" dirty="0" err="1">
                <a:effectLst/>
                <a:latin typeface="Söhne"/>
              </a:rPr>
              <a:t>M</a:t>
            </a:r>
            <a:r>
              <a:rPr lang="en-US" b="1" i="1" u="none" strike="noStrike" baseline="-25000" dirty="0" err="1">
                <a:effectLst/>
                <a:latin typeface="Söhne"/>
              </a:rPr>
              <a:t>Ant</a:t>
            </a:r>
            <a:r>
              <a:rPr lang="en-US" b="0" i="0" u="none" strike="noStrike" dirty="0">
                <a:effectLst/>
                <a:latin typeface="Söhne"/>
              </a:rPr>
              <a:t>: Matrix for saving the position of each ant.</a:t>
            </a:r>
          </a:p>
          <a:p>
            <a:pPr marL="742950" lvl="1" indent="-285750" algn="l">
              <a:buFont typeface="Wingdings" pitchFamily="2" charset="2"/>
              <a:buChar char="§"/>
            </a:pPr>
            <a:endParaRPr lang="en-US" dirty="0">
              <a:latin typeface="Söhne"/>
            </a:endParaRPr>
          </a:p>
          <a:p>
            <a:pPr lvl="1" algn="l"/>
            <a:endParaRPr lang="en-US" b="0" i="0" u="none" strike="noStrike" dirty="0">
              <a:effectLst/>
              <a:latin typeface="Söhne"/>
            </a:endParaRPr>
          </a:p>
          <a:p>
            <a:pPr>
              <a:spcAft>
                <a:spcPts val="1000"/>
              </a:spcAft>
              <a:buClr>
                <a:srgbClr val="D82042"/>
              </a:buClr>
            </a:pPr>
            <a:r>
              <a:rPr lang="en-US" dirty="0"/>
              <a:t>2. </a:t>
            </a:r>
            <a:r>
              <a:rPr lang="en-US" b="1" dirty="0"/>
              <a:t>Fitness Evaluation for Ants:  Matrix M</a:t>
            </a:r>
            <a:r>
              <a:rPr lang="en-US" b="1" i="1" baseline="-25000" dirty="0"/>
              <a:t>oa</a:t>
            </a:r>
            <a:r>
              <a:rPr lang="en-US" b="1" dirty="0"/>
              <a:t> </a:t>
            </a:r>
          </a:p>
          <a:p>
            <a:pPr marL="285750" indent="-285750" algn="l">
              <a:buFont typeface="Wingdings" pitchFamily="2" charset="2"/>
              <a:buChar char="§"/>
            </a:pPr>
            <a:r>
              <a:rPr lang="en-US" b="0" i="0" u="none" strike="noStrike" dirty="0">
                <a:effectLst/>
                <a:latin typeface="Söhne"/>
              </a:rPr>
              <a:t>Fitness function is utilized to evaluate the performance of each ant.</a:t>
            </a:r>
          </a:p>
          <a:p>
            <a:pPr marL="285750" indent="-285750">
              <a:buFont typeface="Wingdings" pitchFamily="2" charset="2"/>
              <a:buChar char="§"/>
            </a:pPr>
            <a:r>
              <a:rPr lang="en-US" b="1" i="0" u="none" strike="noStrike" dirty="0">
                <a:effectLst/>
                <a:latin typeface="Söhne"/>
              </a:rPr>
              <a:t>M</a:t>
            </a:r>
            <a:r>
              <a:rPr lang="en-US" b="1" i="1" u="none" strike="noStrike" baseline="-25000" dirty="0">
                <a:effectLst/>
                <a:latin typeface="Söhne"/>
              </a:rPr>
              <a:t>oa</a:t>
            </a:r>
            <a:r>
              <a:rPr lang="en-US" b="0" i="0" u="none" strike="noStrike" dirty="0">
                <a:effectLst/>
                <a:latin typeface="Söhne"/>
              </a:rPr>
              <a:t>: Matrix for saving the fitness of each ant.</a:t>
            </a:r>
          </a:p>
          <a:p>
            <a:pPr lvl="1" algn="l"/>
            <a:endParaRPr lang="en-US" dirty="0">
              <a:latin typeface="Söhne"/>
            </a:endParaRPr>
          </a:p>
          <a:p>
            <a:pPr lvl="1" algn="l"/>
            <a:endParaRPr lang="en-US" b="0" i="0" u="none" strike="noStrike" dirty="0">
              <a:effectLst/>
              <a:latin typeface="Söhne"/>
            </a:endParaRPr>
          </a:p>
          <a:p>
            <a:r>
              <a:rPr lang="en-US" dirty="0"/>
              <a:t>3. </a:t>
            </a:r>
            <a:r>
              <a:rPr lang="en-US" b="1" dirty="0"/>
              <a:t>Fitness Evaluation for Antlion: Matrix </a:t>
            </a:r>
            <a:r>
              <a:rPr lang="en-US" b="1" dirty="0" err="1"/>
              <a:t>M</a:t>
            </a:r>
            <a:r>
              <a:rPr lang="en-US" b="1" i="1" baseline="-25000" dirty="0" err="1"/>
              <a:t>oal</a:t>
            </a:r>
            <a:r>
              <a:rPr lang="en-US" b="1" dirty="0"/>
              <a:t> </a:t>
            </a:r>
          </a:p>
          <a:p>
            <a:pPr marL="285750" indent="-285750" algn="l">
              <a:buFont typeface="Wingdings" pitchFamily="2" charset="2"/>
              <a:buChar char="§"/>
            </a:pPr>
            <a:r>
              <a:rPr lang="en-US" b="0" i="0" u="none" strike="noStrike" dirty="0">
                <a:effectLst/>
                <a:latin typeface="Söhne"/>
              </a:rPr>
              <a:t> Fitness function is utilized to evaluate the performance of each antlion.</a:t>
            </a:r>
          </a:p>
          <a:p>
            <a:pPr marL="285750" indent="-285750" algn="l">
              <a:buFont typeface="Wingdings" pitchFamily="2" charset="2"/>
              <a:buChar char="§"/>
            </a:pPr>
            <a:r>
              <a:rPr lang="en-US" b="0" i="0" u="none" strike="noStrike" dirty="0">
                <a:effectLst/>
                <a:latin typeface="Söhne"/>
              </a:rPr>
              <a:t> Fitness values are stored in the </a:t>
            </a:r>
            <a:r>
              <a:rPr lang="en-US" b="0" i="0" u="none" strike="noStrike" dirty="0" err="1">
                <a:effectLst/>
                <a:latin typeface="Söhne"/>
              </a:rPr>
              <a:t>Moal</a:t>
            </a:r>
            <a:r>
              <a:rPr lang="en-US" b="0" i="0" u="none" strike="noStrike" dirty="0">
                <a:effectLst/>
                <a:latin typeface="Söhne"/>
              </a:rPr>
              <a:t> matrix:</a:t>
            </a:r>
          </a:p>
          <a:p>
            <a:pPr marL="742950" lvl="1" indent="-285750" algn="l">
              <a:buFont typeface="Wingdings" pitchFamily="2" charset="2"/>
              <a:buChar char="§"/>
            </a:pPr>
            <a:r>
              <a:rPr lang="en-US" b="1" i="0" u="none" strike="noStrike" dirty="0" err="1">
                <a:effectLst/>
                <a:latin typeface="Söhne"/>
              </a:rPr>
              <a:t>M</a:t>
            </a:r>
            <a:r>
              <a:rPr lang="en-US" b="1" i="1" u="none" strike="noStrike" baseline="-25000" dirty="0" err="1">
                <a:effectLst/>
                <a:latin typeface="Söhne"/>
              </a:rPr>
              <a:t>oal</a:t>
            </a:r>
            <a:r>
              <a:rPr lang="en-US" b="1" i="0" u="none" strike="noStrike" dirty="0">
                <a:effectLst/>
                <a:latin typeface="Söhne"/>
              </a:rPr>
              <a:t>:</a:t>
            </a:r>
            <a:r>
              <a:rPr lang="en-US" b="0" i="0" u="none" strike="noStrike" dirty="0">
                <a:effectLst/>
                <a:latin typeface="Söhne"/>
              </a:rPr>
              <a:t> Matrix for saving the fitness of each antlion.</a:t>
            </a:r>
          </a:p>
        </p:txBody>
      </p:sp>
      <p:pic>
        <p:nvPicPr>
          <p:cNvPr id="2" name="Picture 1">
            <a:extLst>
              <a:ext uri="{FF2B5EF4-FFF2-40B4-BE49-F238E27FC236}">
                <a16:creationId xmlns:a16="http://schemas.microsoft.com/office/drawing/2014/main" id="{2CA53039-D763-3056-9C58-6D4E453488E8}"/>
              </a:ext>
            </a:extLst>
          </p:cNvPr>
          <p:cNvPicPr>
            <a:picLocks noChangeAspect="1"/>
          </p:cNvPicPr>
          <p:nvPr/>
        </p:nvPicPr>
        <p:blipFill>
          <a:blip r:embed="rId3"/>
          <a:stretch>
            <a:fillRect/>
          </a:stretch>
        </p:blipFill>
        <p:spPr>
          <a:xfrm>
            <a:off x="7795812" y="1454774"/>
            <a:ext cx="3176988" cy="1429645"/>
          </a:xfrm>
          <a:prstGeom prst="rect">
            <a:avLst/>
          </a:prstGeom>
        </p:spPr>
      </p:pic>
      <p:pic>
        <p:nvPicPr>
          <p:cNvPr id="3" name="Picture 2">
            <a:extLst>
              <a:ext uri="{FF2B5EF4-FFF2-40B4-BE49-F238E27FC236}">
                <a16:creationId xmlns:a16="http://schemas.microsoft.com/office/drawing/2014/main" id="{CE533883-5F4C-AB65-7285-1051E23D1761}"/>
              </a:ext>
            </a:extLst>
          </p:cNvPr>
          <p:cNvPicPr>
            <a:picLocks noChangeAspect="1"/>
          </p:cNvPicPr>
          <p:nvPr/>
        </p:nvPicPr>
        <p:blipFill>
          <a:blip r:embed="rId4"/>
          <a:stretch>
            <a:fillRect/>
          </a:stretch>
        </p:blipFill>
        <p:spPr>
          <a:xfrm>
            <a:off x="7795812" y="2884419"/>
            <a:ext cx="3176988" cy="1603803"/>
          </a:xfrm>
          <a:prstGeom prst="rect">
            <a:avLst/>
          </a:prstGeom>
        </p:spPr>
      </p:pic>
      <p:pic>
        <p:nvPicPr>
          <p:cNvPr id="4" name="Picture 3">
            <a:extLst>
              <a:ext uri="{FF2B5EF4-FFF2-40B4-BE49-F238E27FC236}">
                <a16:creationId xmlns:a16="http://schemas.microsoft.com/office/drawing/2014/main" id="{8FC1228F-BF86-C80B-153E-DD1C1BC07921}"/>
              </a:ext>
            </a:extLst>
          </p:cNvPr>
          <p:cNvPicPr>
            <a:picLocks noChangeAspect="1"/>
          </p:cNvPicPr>
          <p:nvPr/>
        </p:nvPicPr>
        <p:blipFill>
          <a:blip r:embed="rId5"/>
          <a:stretch>
            <a:fillRect/>
          </a:stretch>
        </p:blipFill>
        <p:spPr>
          <a:xfrm>
            <a:off x="7795811" y="4807697"/>
            <a:ext cx="3277349" cy="1536700"/>
          </a:xfrm>
          <a:prstGeom prst="rect">
            <a:avLst/>
          </a:prstGeom>
        </p:spPr>
      </p:pic>
    </p:spTree>
    <p:extLst>
      <p:ext uri="{BB962C8B-B14F-4D97-AF65-F5344CB8AC3E}">
        <p14:creationId xmlns:p14="http://schemas.microsoft.com/office/powerpoint/2010/main" val="74291462"/>
      </p:ext>
    </p:extLst>
  </p:cSld>
  <p:clrMapOvr>
    <a:masterClrMapping/>
  </p:clrMapOvr>
  <mc:AlternateContent xmlns:mc="http://schemas.openxmlformats.org/markup-compatibility/2006" xmlns:p14="http://schemas.microsoft.com/office/powerpoint/2010/main">
    <mc:Choice Requires="p14">
      <p:transition spd="slow" p14:dur="2000" advTm="7551"/>
    </mc:Choice>
    <mc:Fallback xmlns="">
      <p:transition spd="slow" advTm="7551"/>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0">
            <a:extLst>
              <a:ext uri="{FF2B5EF4-FFF2-40B4-BE49-F238E27FC236}">
                <a16:creationId xmlns:a16="http://schemas.microsoft.com/office/drawing/2014/main" id="{70139CDC-0D79-4D4B-9FB0-A8A0AA4FA94A}"/>
              </a:ext>
            </a:extLst>
          </p:cNvPr>
          <p:cNvSpPr txBox="1">
            <a:spLocks/>
          </p:cNvSpPr>
          <p:nvPr/>
        </p:nvSpPr>
        <p:spPr>
          <a:xfrm>
            <a:off x="90455" y="38206"/>
            <a:ext cx="2246135" cy="661885"/>
          </a:xfrm>
          <a:prstGeom prst="rect">
            <a:avLst/>
          </a:prstGeom>
        </p:spPr>
        <p:txBody>
          <a:bodyPr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b="1" dirty="0">
                <a:solidFill>
                  <a:srgbClr val="FFFFFF"/>
                </a:solidFill>
                <a:latin typeface="Corbel"/>
                <a:cs typeface="Corbel"/>
              </a:rPr>
              <a:t>Matrices </a:t>
            </a:r>
            <a:endParaRPr lang="en-US" sz="4000" dirty="0">
              <a:latin typeface="Corbel"/>
              <a:cs typeface="Corbel"/>
            </a:endParaRPr>
          </a:p>
        </p:txBody>
      </p:sp>
      <p:sp>
        <p:nvSpPr>
          <p:cNvPr id="7" name="Slide Number Placeholder 2">
            <a:extLst>
              <a:ext uri="{FF2B5EF4-FFF2-40B4-BE49-F238E27FC236}">
                <a16:creationId xmlns:a16="http://schemas.microsoft.com/office/drawing/2014/main" id="{F6B67F8E-1571-3142-A931-48BD5D444D8F}"/>
              </a:ext>
            </a:extLst>
          </p:cNvPr>
          <p:cNvSpPr txBox="1">
            <a:spLocks/>
          </p:cNvSpPr>
          <p:nvPr/>
        </p:nvSpPr>
        <p:spPr>
          <a:xfrm>
            <a:off x="11686900" y="6432202"/>
            <a:ext cx="376479" cy="393640"/>
          </a:xfrm>
          <a:prstGeom prst="rect">
            <a:avLst/>
          </a:prstGeom>
        </p:spPr>
        <p:txBody>
          <a:bodyPr lIns="91440" tIns="45720" rIns="91440" bIns="45720" anchor="ctr" anchorCtr="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uk-UA" sz="1200" dirty="0">
              <a:solidFill>
                <a:schemeClr val="bg1"/>
              </a:solidFill>
              <a:cs typeface="Calibri"/>
            </a:endParaRPr>
          </a:p>
        </p:txBody>
      </p:sp>
      <p:sp>
        <p:nvSpPr>
          <p:cNvPr id="8" name="Content Placeholder 2">
            <a:extLst>
              <a:ext uri="{FF2B5EF4-FFF2-40B4-BE49-F238E27FC236}">
                <a16:creationId xmlns:a16="http://schemas.microsoft.com/office/drawing/2014/main" id="{D20E2298-2C0E-8B4E-9448-4C6744EEF71E}"/>
              </a:ext>
            </a:extLst>
          </p:cNvPr>
          <p:cNvSpPr txBox="1">
            <a:spLocks/>
          </p:cNvSpPr>
          <p:nvPr/>
        </p:nvSpPr>
        <p:spPr>
          <a:xfrm>
            <a:off x="495385" y="1597794"/>
            <a:ext cx="4132034" cy="4956283"/>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600"/>
              </a:spcAft>
              <a:buClr>
                <a:srgbClr val="D82042"/>
              </a:buClr>
              <a:buNone/>
            </a:pPr>
            <a:r>
              <a:rPr lang="en-US" sz="1800" dirty="0">
                <a:solidFill>
                  <a:schemeClr val="bg1"/>
                </a:solidFill>
              </a:rPr>
              <a:t>U.</a:t>
            </a:r>
            <a:endParaRPr lang="en-US" sz="1800" dirty="0"/>
          </a:p>
        </p:txBody>
      </p:sp>
      <p:sp>
        <p:nvSpPr>
          <p:cNvPr id="10" name="TextBox 9">
            <a:extLst>
              <a:ext uri="{FF2B5EF4-FFF2-40B4-BE49-F238E27FC236}">
                <a16:creationId xmlns:a16="http://schemas.microsoft.com/office/drawing/2014/main" id="{5F0142A6-97A6-704C-BA9E-63B54626EA7C}"/>
              </a:ext>
            </a:extLst>
          </p:cNvPr>
          <p:cNvSpPr txBox="1"/>
          <p:nvPr/>
        </p:nvSpPr>
        <p:spPr>
          <a:xfrm>
            <a:off x="90455" y="6620256"/>
            <a:ext cx="1912515" cy="215444"/>
          </a:xfrm>
          <a:prstGeom prst="rect">
            <a:avLst/>
          </a:prstGeom>
          <a:noFill/>
        </p:spPr>
        <p:txBody>
          <a:bodyPr wrap="square" rtlCol="0">
            <a:spAutoFit/>
          </a:bodyPr>
          <a:lstStyle/>
          <a:p>
            <a:r>
              <a:rPr lang="en-US" sz="800">
                <a:solidFill>
                  <a:schemeClr val="bg1"/>
                </a:solidFill>
              </a:rPr>
              <a:t>Revised September 2023</a:t>
            </a:r>
          </a:p>
        </p:txBody>
      </p:sp>
      <p:pic>
        <p:nvPicPr>
          <p:cNvPr id="14" name="Picture 13">
            <a:extLst>
              <a:ext uri="{FF2B5EF4-FFF2-40B4-BE49-F238E27FC236}">
                <a16:creationId xmlns:a16="http://schemas.microsoft.com/office/drawing/2014/main" id="{689972D4-49F4-CD45-AA9E-81A74719815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723472" y="6501529"/>
            <a:ext cx="849390" cy="251716"/>
          </a:xfrm>
          <a:prstGeom prst="rect">
            <a:avLst/>
          </a:prstGeom>
        </p:spPr>
      </p:pic>
      <p:sp>
        <p:nvSpPr>
          <p:cNvPr id="6" name="TextBox 5"/>
          <p:cNvSpPr txBox="1"/>
          <p:nvPr/>
        </p:nvSpPr>
        <p:spPr>
          <a:xfrm>
            <a:off x="128621" y="841722"/>
            <a:ext cx="11291453" cy="5816977"/>
          </a:xfrm>
          <a:prstGeom prst="rect">
            <a:avLst/>
          </a:prstGeom>
          <a:noFill/>
        </p:spPr>
        <p:txBody>
          <a:bodyPr wrap="square" rtlCol="0">
            <a:spAutoFit/>
          </a:bodyPr>
          <a:lstStyle/>
          <a:p>
            <a:r>
              <a:rPr lang="en-US" sz="2000" dirty="0"/>
              <a:t>4. </a:t>
            </a:r>
            <a:r>
              <a:rPr lang="en-US" sz="2000" b="1" dirty="0"/>
              <a:t>Movement of Antlions: Matrix </a:t>
            </a:r>
            <a:r>
              <a:rPr lang="en-US" sz="2000" b="1" dirty="0" err="1"/>
              <a:t>M</a:t>
            </a:r>
            <a:r>
              <a:rPr lang="en-US" sz="2000" b="1" i="1" baseline="-25000" dirty="0" err="1"/>
              <a:t>antlion</a:t>
            </a:r>
            <a:r>
              <a:rPr lang="en-US" sz="2000" b="1" dirty="0"/>
              <a:t> </a:t>
            </a:r>
          </a:p>
          <a:p>
            <a:r>
              <a:rPr lang="en-US" sz="2000" dirty="0"/>
              <a:t>   - Antlions construct pits proportional to their fitness, with higher fitness </a:t>
            </a:r>
            <a:br>
              <a:rPr lang="en-US" sz="2000" dirty="0"/>
            </a:br>
            <a:r>
              <a:rPr lang="en-US" sz="2000" dirty="0"/>
              <a:t>leading to larger pits.</a:t>
            </a:r>
          </a:p>
          <a:p>
            <a:r>
              <a:rPr lang="en-US" sz="2000" dirty="0"/>
              <a:t>   - Larger pits increase the likelihood of catching ants.</a:t>
            </a:r>
          </a:p>
          <a:p>
            <a:r>
              <a:rPr lang="en-US" sz="2000" dirty="0"/>
              <a:t>   - Antlions reposition themselves based on the latest caught prey to improve </a:t>
            </a:r>
            <a:br>
              <a:rPr lang="en-US" sz="2000" dirty="0"/>
            </a:br>
            <a:r>
              <a:rPr lang="en-US" sz="2000" dirty="0"/>
              <a:t>their hunting success.</a:t>
            </a:r>
          </a:p>
          <a:p>
            <a:endParaRPr lang="en-US" sz="2000" dirty="0"/>
          </a:p>
          <a:p>
            <a:r>
              <a:rPr lang="en-US" sz="2000" b="1" dirty="0"/>
              <a:t>5. Interaction between Ants and Antlions:</a:t>
            </a:r>
          </a:p>
          <a:p>
            <a:pPr lvl="1" algn="l"/>
            <a:r>
              <a:rPr lang="en-US" b="0" i="0" u="none" strike="noStrike" dirty="0">
                <a:effectLst/>
                <a:latin typeface="Söhne"/>
              </a:rPr>
              <a:t>Ants can be caught by antlions during each iteration.</a:t>
            </a:r>
          </a:p>
          <a:p>
            <a:pPr marL="742950" lvl="1" indent="-285750" algn="l">
              <a:buFont typeface="+mj-lt"/>
              <a:buAutoNum type="arabicPeriod"/>
            </a:pPr>
            <a:r>
              <a:rPr lang="en-US" b="0" i="0" u="none" strike="noStrike" dirty="0">
                <a:effectLst/>
                <a:latin typeface="Söhne"/>
              </a:rPr>
              <a:t>If an ant becomes fitter than an antlion, it is considered caught and pulled under the sand.</a:t>
            </a:r>
          </a:p>
          <a:p>
            <a:pPr marL="742950" lvl="1" indent="-285750" algn="l">
              <a:buFont typeface="+mj-lt"/>
              <a:buAutoNum type="arabicPeriod"/>
            </a:pPr>
            <a:r>
              <a:rPr lang="en-US" b="0" i="0" u="none" strike="noStrike" dirty="0">
                <a:effectLst/>
                <a:latin typeface="Söhne"/>
              </a:rPr>
              <a:t>Antlions reposition themselves to the location of the latest caught prey and build larger pits for subsequent hunts.</a:t>
            </a:r>
          </a:p>
          <a:p>
            <a:endParaRPr lang="en-US" sz="2000" dirty="0"/>
          </a:p>
          <a:p>
            <a:r>
              <a:rPr lang="en-US" sz="2000" b="1" dirty="0"/>
              <a:t>6. Adaptive Random Walk:</a:t>
            </a:r>
          </a:p>
          <a:p>
            <a:r>
              <a:rPr lang="en-US" sz="2000" dirty="0"/>
              <a:t>   - The range of random walks decreases adaptively to simulate ants being drawn towards antlions.</a:t>
            </a:r>
          </a:p>
          <a:p>
            <a:r>
              <a:rPr lang="en-US" sz="2000" dirty="0"/>
              <a:t>   - This adaptive mechanism enhances the likelihood of ants encountering antlion traps.</a:t>
            </a:r>
          </a:p>
          <a:p>
            <a:endParaRPr lang="en-US" sz="2000" dirty="0"/>
          </a:p>
          <a:p>
            <a:r>
              <a:rPr lang="en-US" sz="2000" dirty="0"/>
              <a:t>These operators facilitating efficient </a:t>
            </a:r>
            <a:r>
              <a:rPr lang="en-US" sz="2000" b="1" dirty="0"/>
              <a:t>exploration</a:t>
            </a:r>
            <a:r>
              <a:rPr lang="en-US" sz="2000" dirty="0"/>
              <a:t> and </a:t>
            </a:r>
            <a:r>
              <a:rPr lang="en-US" sz="2000" b="1" dirty="0"/>
              <a:t>exploitation</a:t>
            </a:r>
            <a:r>
              <a:rPr lang="en-US" sz="2000" dirty="0"/>
              <a:t> of the search space during optimization.</a:t>
            </a:r>
          </a:p>
        </p:txBody>
      </p:sp>
      <p:pic>
        <p:nvPicPr>
          <p:cNvPr id="4" name="Picture 3">
            <a:extLst>
              <a:ext uri="{FF2B5EF4-FFF2-40B4-BE49-F238E27FC236}">
                <a16:creationId xmlns:a16="http://schemas.microsoft.com/office/drawing/2014/main" id="{AE32CB2B-0CCF-8AFC-0B6A-9F27469F98DD}"/>
              </a:ext>
            </a:extLst>
          </p:cNvPr>
          <p:cNvPicPr>
            <a:picLocks noChangeAspect="1"/>
          </p:cNvPicPr>
          <p:nvPr/>
        </p:nvPicPr>
        <p:blipFill>
          <a:blip r:embed="rId4"/>
          <a:stretch>
            <a:fillRect/>
          </a:stretch>
        </p:blipFill>
        <p:spPr>
          <a:xfrm>
            <a:off x="8261563" y="1037158"/>
            <a:ext cx="3311299" cy="1435873"/>
          </a:xfrm>
          <a:prstGeom prst="rect">
            <a:avLst/>
          </a:prstGeom>
        </p:spPr>
      </p:pic>
    </p:spTree>
    <p:extLst>
      <p:ext uri="{BB962C8B-B14F-4D97-AF65-F5344CB8AC3E}">
        <p14:creationId xmlns:p14="http://schemas.microsoft.com/office/powerpoint/2010/main" val="1453009272"/>
      </p:ext>
    </p:extLst>
  </p:cSld>
  <p:clrMapOvr>
    <a:masterClrMapping/>
  </p:clrMapOvr>
  <mc:AlternateContent xmlns:mc="http://schemas.openxmlformats.org/markup-compatibility/2006" xmlns:p14="http://schemas.microsoft.com/office/powerpoint/2010/main">
    <mc:Choice Requires="p14">
      <p:transition spd="slow" p14:dur="2000" advTm="38184"/>
    </mc:Choice>
    <mc:Fallback xmlns="">
      <p:transition spd="slow" advTm="38184"/>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BE8EC1F-A280-9AA8-3987-A38013B16EB9}"/>
              </a:ext>
            </a:extLst>
          </p:cNvPr>
          <p:cNvSpPr/>
          <p:nvPr/>
        </p:nvSpPr>
        <p:spPr>
          <a:xfrm>
            <a:off x="200721" y="2399965"/>
            <a:ext cx="11764538" cy="803516"/>
          </a:xfrm>
          <a:prstGeom prst="rect">
            <a:avLst/>
          </a:prstGeom>
          <a:solidFill>
            <a:srgbClr val="CC00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sp>
        <p:nvSpPr>
          <p:cNvPr id="3" name="Title 10">
            <a:extLst>
              <a:ext uri="{FF2B5EF4-FFF2-40B4-BE49-F238E27FC236}">
                <a16:creationId xmlns:a16="http://schemas.microsoft.com/office/drawing/2014/main" id="{72D1189F-F565-4076-EBB9-AFC6AB6614F4}"/>
              </a:ext>
            </a:extLst>
          </p:cNvPr>
          <p:cNvSpPr txBox="1">
            <a:spLocks/>
          </p:cNvSpPr>
          <p:nvPr/>
        </p:nvSpPr>
        <p:spPr>
          <a:xfrm>
            <a:off x="4806175" y="2470780"/>
            <a:ext cx="2579649" cy="661885"/>
          </a:xfrm>
          <a:prstGeom prst="rect">
            <a:avLst/>
          </a:prstGeom>
        </p:spPr>
        <p:txBody>
          <a:bodyPr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b="1" dirty="0">
                <a:solidFill>
                  <a:srgbClr val="FFFFFF"/>
                </a:solidFill>
                <a:latin typeface="Corbel"/>
                <a:cs typeface="Corbel"/>
              </a:rPr>
              <a:t>Algorithm </a:t>
            </a:r>
            <a:endParaRPr lang="en-US" sz="4000" dirty="0">
              <a:latin typeface="Corbel"/>
              <a:cs typeface="Corbel"/>
            </a:endParaRPr>
          </a:p>
        </p:txBody>
      </p:sp>
    </p:spTree>
    <p:extLst>
      <p:ext uri="{BB962C8B-B14F-4D97-AF65-F5344CB8AC3E}">
        <p14:creationId xmlns:p14="http://schemas.microsoft.com/office/powerpoint/2010/main" val="2447058339"/>
      </p:ext>
    </p:extLst>
  </p:cSld>
  <p:clrMapOvr>
    <a:masterClrMapping/>
  </p:clrMapOvr>
  <mc:AlternateContent xmlns:mc="http://schemas.openxmlformats.org/markup-compatibility/2006" xmlns:p14="http://schemas.microsoft.com/office/powerpoint/2010/main">
    <mc:Choice Requires="p14">
      <p:transition spd="slow" p14:dur="2000" advTm="1144"/>
    </mc:Choice>
    <mc:Fallback xmlns="">
      <p:transition spd="slow" advTm="1144"/>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3FB3763-FA40-3DDE-6112-8A513F30B088}"/>
              </a:ext>
            </a:extLst>
          </p:cNvPr>
          <p:cNvPicPr>
            <a:picLocks noChangeAspect="1"/>
          </p:cNvPicPr>
          <p:nvPr/>
        </p:nvPicPr>
        <p:blipFill>
          <a:blip r:embed="rId3"/>
          <a:stretch>
            <a:fillRect/>
          </a:stretch>
        </p:blipFill>
        <p:spPr>
          <a:xfrm>
            <a:off x="1484025" y="-1"/>
            <a:ext cx="8109680" cy="6850413"/>
          </a:xfrm>
          <a:prstGeom prst="rect">
            <a:avLst/>
          </a:prstGeom>
        </p:spPr>
      </p:pic>
      <p:sp>
        <p:nvSpPr>
          <p:cNvPr id="10" name="Footer Placeholder 9">
            <a:extLst>
              <a:ext uri="{FF2B5EF4-FFF2-40B4-BE49-F238E27FC236}">
                <a16:creationId xmlns:a16="http://schemas.microsoft.com/office/drawing/2014/main" id="{84C2623A-9616-507F-3950-0FC28B9CC477}"/>
              </a:ext>
            </a:extLst>
          </p:cNvPr>
          <p:cNvSpPr>
            <a:spLocks noGrp="1"/>
          </p:cNvSpPr>
          <p:nvPr>
            <p:ph type="ftr" sz="quarter" idx="11"/>
          </p:nvPr>
        </p:nvSpPr>
        <p:spPr/>
        <p:txBody>
          <a:bodyPr/>
          <a:lstStyle/>
          <a:p>
            <a:r>
              <a:rPr lang="en-US"/>
              <a:t>1</a:t>
            </a:r>
          </a:p>
        </p:txBody>
      </p:sp>
    </p:spTree>
    <p:extLst>
      <p:ext uri="{BB962C8B-B14F-4D97-AF65-F5344CB8AC3E}">
        <p14:creationId xmlns:p14="http://schemas.microsoft.com/office/powerpoint/2010/main" val="283604602"/>
      </p:ext>
    </p:extLst>
  </p:cSld>
  <p:clrMapOvr>
    <a:masterClrMapping/>
  </p:clrMapOvr>
  <mc:AlternateContent xmlns:mc="http://schemas.openxmlformats.org/markup-compatibility/2006" xmlns:p14="http://schemas.microsoft.com/office/powerpoint/2010/main">
    <mc:Choice Requires="p14">
      <p:transition spd="slow" p14:dur="2000" advTm="39998"/>
    </mc:Choice>
    <mc:Fallback xmlns="">
      <p:transition spd="slow" advTm="39998"/>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23EC77-0B58-66CD-53F4-EEDC61651609}"/>
              </a:ext>
            </a:extLst>
          </p:cNvPr>
          <p:cNvSpPr txBox="1"/>
          <p:nvPr/>
        </p:nvSpPr>
        <p:spPr>
          <a:xfrm>
            <a:off x="609600" y="1404258"/>
            <a:ext cx="5384800" cy="3557135"/>
          </a:xfrm>
          <a:prstGeom prst="rect">
            <a:avLst/>
          </a:prstGeom>
        </p:spPr>
        <p:txBody>
          <a:bodyPr rtlCol="0">
            <a:normAutofit/>
          </a:bodyPr>
          <a:lstStyle/>
          <a:p>
            <a:pPr marL="342900" indent="-342900">
              <a:lnSpc>
                <a:spcPct val="90000"/>
              </a:lnSpc>
              <a:spcBef>
                <a:spcPct val="20000"/>
              </a:spcBef>
              <a:buFont typeface="Arial"/>
              <a:buChar char="•"/>
            </a:pPr>
            <a:endParaRPr lang="en-US" dirty="0"/>
          </a:p>
          <a:p>
            <a:pPr marL="342900" indent="-342900">
              <a:lnSpc>
                <a:spcPct val="90000"/>
              </a:lnSpc>
              <a:spcBef>
                <a:spcPct val="20000"/>
              </a:spcBef>
              <a:buFont typeface="Arial"/>
              <a:buChar char="•"/>
            </a:pPr>
            <a:r>
              <a:rPr lang="en-US" dirty="0">
                <a:effectLst/>
              </a:rPr>
              <a:t>where A is a function that generates the random initial solutions</a:t>
            </a:r>
            <a:r>
              <a:rPr lang="en-US" dirty="0"/>
              <a:t>. </a:t>
            </a:r>
            <a:endParaRPr lang="en-US" dirty="0">
              <a:effectLst/>
            </a:endParaRPr>
          </a:p>
          <a:p>
            <a:pPr marL="342900" indent="-342900">
              <a:lnSpc>
                <a:spcPct val="90000"/>
              </a:lnSpc>
              <a:spcBef>
                <a:spcPct val="20000"/>
              </a:spcBef>
              <a:buFont typeface="Arial"/>
              <a:buChar char="•"/>
            </a:pPr>
            <a:endParaRPr lang="en-US" dirty="0">
              <a:effectLst/>
            </a:endParaRPr>
          </a:p>
          <a:p>
            <a:pPr marL="342900" indent="-342900">
              <a:lnSpc>
                <a:spcPct val="90000"/>
              </a:lnSpc>
              <a:spcBef>
                <a:spcPct val="20000"/>
              </a:spcBef>
              <a:buFont typeface="Arial"/>
              <a:buChar char="•"/>
            </a:pPr>
            <a:r>
              <a:rPr lang="en-US" dirty="0">
                <a:effectLst/>
              </a:rPr>
              <a:t>B manipulates the initial population provided by the function A</a:t>
            </a:r>
            <a:endParaRPr lang="en-US" dirty="0"/>
          </a:p>
          <a:p>
            <a:pPr marL="342900" indent="-342900">
              <a:lnSpc>
                <a:spcPct val="90000"/>
              </a:lnSpc>
              <a:spcBef>
                <a:spcPct val="20000"/>
              </a:spcBef>
              <a:buFont typeface="Arial"/>
              <a:buChar char="•"/>
            </a:pPr>
            <a:endParaRPr lang="en-US" dirty="0">
              <a:effectLst/>
            </a:endParaRPr>
          </a:p>
          <a:p>
            <a:pPr>
              <a:lnSpc>
                <a:spcPct val="90000"/>
              </a:lnSpc>
              <a:spcBef>
                <a:spcPct val="20000"/>
              </a:spcBef>
            </a:pPr>
            <a:endParaRPr lang="en-US" dirty="0">
              <a:effectLst/>
            </a:endParaRPr>
          </a:p>
          <a:p>
            <a:pPr marL="342900" indent="-342900">
              <a:lnSpc>
                <a:spcPct val="90000"/>
              </a:lnSpc>
              <a:spcBef>
                <a:spcPct val="20000"/>
              </a:spcBef>
              <a:buFont typeface="Arial"/>
              <a:buChar char="•"/>
            </a:pPr>
            <a:r>
              <a:rPr lang="en-US" dirty="0">
                <a:effectLst/>
              </a:rPr>
              <a:t>C returns true when the end criterion is satisfied. </a:t>
            </a:r>
            <a:endParaRPr lang="en-US" dirty="0"/>
          </a:p>
          <a:p>
            <a:pPr marL="342900" indent="-342900">
              <a:lnSpc>
                <a:spcPct val="90000"/>
              </a:lnSpc>
              <a:spcBef>
                <a:spcPct val="20000"/>
              </a:spcBef>
              <a:buFont typeface="Arial"/>
              <a:buChar char="•"/>
            </a:pPr>
            <a:endParaRPr lang="en-US" dirty="0"/>
          </a:p>
          <a:p>
            <a:pPr marL="342900" indent="-342900">
              <a:lnSpc>
                <a:spcPct val="90000"/>
              </a:lnSpc>
              <a:spcBef>
                <a:spcPct val="20000"/>
              </a:spcBef>
              <a:buFont typeface="Arial"/>
              <a:buChar char="•"/>
            </a:pPr>
            <a:endParaRPr lang="en-US" dirty="0"/>
          </a:p>
        </p:txBody>
      </p:sp>
      <p:pic>
        <p:nvPicPr>
          <p:cNvPr id="3" name="Picture 2">
            <a:extLst>
              <a:ext uri="{FF2B5EF4-FFF2-40B4-BE49-F238E27FC236}">
                <a16:creationId xmlns:a16="http://schemas.microsoft.com/office/drawing/2014/main" id="{F2E6EE78-54A0-DAAF-5E7D-5D5871567AE3}"/>
              </a:ext>
            </a:extLst>
          </p:cNvPr>
          <p:cNvPicPr>
            <a:picLocks noChangeAspect="1"/>
          </p:cNvPicPr>
          <p:nvPr/>
        </p:nvPicPr>
        <p:blipFill>
          <a:blip r:embed="rId2"/>
          <a:stretch>
            <a:fillRect/>
          </a:stretch>
        </p:blipFill>
        <p:spPr>
          <a:xfrm>
            <a:off x="6096000" y="1404258"/>
            <a:ext cx="5384800" cy="2853943"/>
          </a:xfrm>
          <a:prstGeom prst="rect">
            <a:avLst/>
          </a:prstGeom>
          <a:noFill/>
        </p:spPr>
      </p:pic>
      <p:sp>
        <p:nvSpPr>
          <p:cNvPr id="14" name="Footer Placeholder 13">
            <a:extLst>
              <a:ext uri="{FF2B5EF4-FFF2-40B4-BE49-F238E27FC236}">
                <a16:creationId xmlns:a16="http://schemas.microsoft.com/office/drawing/2014/main" id="{B2545E88-03B5-F3C5-CF63-46E9FDEB78AB}"/>
              </a:ext>
            </a:extLst>
          </p:cNvPr>
          <p:cNvSpPr>
            <a:spLocks noGrp="1"/>
          </p:cNvSpPr>
          <p:nvPr>
            <p:ph type="ftr" sz="quarter" idx="11"/>
          </p:nvPr>
        </p:nvSpPr>
        <p:spPr/>
        <p:txBody>
          <a:bodyPr/>
          <a:lstStyle/>
          <a:p>
            <a:r>
              <a:rPr lang="en-US"/>
              <a:t>1</a:t>
            </a:r>
          </a:p>
        </p:txBody>
      </p:sp>
    </p:spTree>
    <p:extLst>
      <p:ext uri="{BB962C8B-B14F-4D97-AF65-F5344CB8AC3E}">
        <p14:creationId xmlns:p14="http://schemas.microsoft.com/office/powerpoint/2010/main" val="2938957608"/>
      </p:ext>
    </p:extLst>
  </p:cSld>
  <p:clrMapOvr>
    <a:masterClrMapping/>
  </p:clrMapOvr>
  <mc:AlternateContent xmlns:mc="http://schemas.openxmlformats.org/markup-compatibility/2006" xmlns:p14="http://schemas.microsoft.com/office/powerpoint/2010/main">
    <mc:Choice Requires="p14">
      <p:transition spd="slow" p14:dur="2000" advTm="44796"/>
    </mc:Choice>
    <mc:Fallback xmlns="">
      <p:transition spd="slow" advTm="44796"/>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0C6EBA-B558-824E-B7EE-2ED18C150906}"/>
              </a:ext>
            </a:extLst>
          </p:cNvPr>
          <p:cNvSpPr/>
          <p:nvPr/>
        </p:nvSpPr>
        <p:spPr>
          <a:xfrm>
            <a:off x="6" y="303924"/>
            <a:ext cx="11452296" cy="803516"/>
          </a:xfrm>
          <a:prstGeom prst="rect">
            <a:avLst/>
          </a:prstGeom>
          <a:solidFill>
            <a:srgbClr val="CC00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3" name="Title 10">
            <a:extLst>
              <a:ext uri="{FF2B5EF4-FFF2-40B4-BE49-F238E27FC236}">
                <a16:creationId xmlns:a16="http://schemas.microsoft.com/office/drawing/2014/main" id="{2F76A495-77F9-E041-BDED-989E2AC379D1}"/>
              </a:ext>
            </a:extLst>
          </p:cNvPr>
          <p:cNvSpPr txBox="1">
            <a:spLocks/>
          </p:cNvSpPr>
          <p:nvPr/>
        </p:nvSpPr>
        <p:spPr>
          <a:xfrm>
            <a:off x="459358" y="361183"/>
            <a:ext cx="10379627" cy="661885"/>
          </a:xfrm>
          <a:prstGeom prst="rect">
            <a:avLst/>
          </a:prstGeom>
        </p:spPr>
        <p:txBody>
          <a:bodyPr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b="1" dirty="0">
                <a:solidFill>
                  <a:srgbClr val="FFFFFF"/>
                </a:solidFill>
                <a:latin typeface="Corbel"/>
                <a:cs typeface="Corbel"/>
              </a:rPr>
              <a:t>Conditions during Optimization</a:t>
            </a:r>
            <a:endParaRPr lang="en-US" sz="4000" dirty="0">
              <a:latin typeface="Corbel"/>
              <a:cs typeface="Corbel"/>
            </a:endParaRPr>
          </a:p>
        </p:txBody>
      </p:sp>
      <p:sp>
        <p:nvSpPr>
          <p:cNvPr id="6" name="Content Placeholder 2">
            <a:extLst>
              <a:ext uri="{FF2B5EF4-FFF2-40B4-BE49-F238E27FC236}">
                <a16:creationId xmlns:a16="http://schemas.microsoft.com/office/drawing/2014/main" id="{0FE0FFA8-9B63-E547-BC22-BF3921624A95}"/>
              </a:ext>
            </a:extLst>
          </p:cNvPr>
          <p:cNvSpPr txBox="1">
            <a:spLocks/>
          </p:cNvSpPr>
          <p:nvPr/>
        </p:nvSpPr>
        <p:spPr>
          <a:xfrm>
            <a:off x="708574" y="1376648"/>
            <a:ext cx="10504871" cy="5043979"/>
          </a:xfrm>
          <a:prstGeom prst="rect">
            <a:avLst/>
          </a:prstGeom>
        </p:spPr>
        <p:txBody>
          <a:bodyPr lIns="91440" tIns="45720" rIns="91440" bIns="45720" anchor="t">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dirty="0">
                <a:effectLst/>
                <a:latin typeface="AdvGulliv"/>
              </a:rPr>
              <a:t>Ants move around the search space using different random walks. </a:t>
            </a:r>
            <a:endParaRPr lang="en-US" sz="1100" dirty="0"/>
          </a:p>
          <a:p>
            <a:pPr lvl="1"/>
            <a:r>
              <a:rPr lang="en-US" sz="1400" dirty="0">
                <a:effectLst/>
                <a:latin typeface="AdvGulliv"/>
              </a:rPr>
              <a:t>Random walks are applied to all the dimension of ants.</a:t>
            </a:r>
            <a:endParaRPr lang="en-US" sz="1400" dirty="0">
              <a:latin typeface="AdvGulliv"/>
            </a:endParaRPr>
          </a:p>
          <a:p>
            <a:pPr lvl="1"/>
            <a:r>
              <a:rPr lang="en-US" sz="1400" dirty="0">
                <a:effectLst/>
                <a:latin typeface="AdvGulliv"/>
              </a:rPr>
              <a:t>Random walks are affected by the traps of antlions.</a:t>
            </a:r>
            <a:endParaRPr lang="en-US" sz="1400" dirty="0">
              <a:latin typeface="AdvGulliv"/>
            </a:endParaRPr>
          </a:p>
          <a:p>
            <a:r>
              <a:rPr lang="en-US" sz="1800" dirty="0">
                <a:effectLst/>
                <a:latin typeface="AdvGulliv"/>
              </a:rPr>
              <a:t>Antlions can build pits proportional to their fitness (the higher fitness, the larger pit).</a:t>
            </a:r>
            <a:endParaRPr lang="en-US" sz="1800" dirty="0">
              <a:latin typeface="AdvGulliv"/>
            </a:endParaRPr>
          </a:p>
          <a:p>
            <a:pPr lvl="1"/>
            <a:r>
              <a:rPr lang="en-US" sz="1400" dirty="0">
                <a:effectLst/>
                <a:latin typeface="AdvGulliv"/>
              </a:rPr>
              <a:t>Antlions with larger pits have the higher probability to catch ants.</a:t>
            </a:r>
            <a:endParaRPr lang="en-US" sz="1400" dirty="0">
              <a:latin typeface="AdvGulliv"/>
            </a:endParaRPr>
          </a:p>
          <a:p>
            <a:r>
              <a:rPr lang="en-US" sz="1800" dirty="0">
                <a:effectLst/>
                <a:latin typeface="AdvGulliv"/>
              </a:rPr>
              <a:t>Each ant can be caught by an antlion in each iteration and the elite (fittest antlion).</a:t>
            </a:r>
            <a:endParaRPr lang="en-US" sz="1800" dirty="0">
              <a:latin typeface="AdvGulliv"/>
            </a:endParaRPr>
          </a:p>
          <a:p>
            <a:r>
              <a:rPr lang="en-US" sz="1800" dirty="0">
                <a:effectLst/>
                <a:latin typeface="AdvGulliv"/>
              </a:rPr>
              <a:t>The range of random walk is decreased adaptively to simulate sliding ants towards antlions.</a:t>
            </a:r>
            <a:endParaRPr lang="en-US" sz="1800" dirty="0">
              <a:latin typeface="AdvGulliv"/>
            </a:endParaRPr>
          </a:p>
          <a:p>
            <a:r>
              <a:rPr lang="en-US" sz="1800" dirty="0">
                <a:effectLst/>
                <a:latin typeface="AdvGulliv"/>
              </a:rPr>
              <a:t>If an ant becomes fitter than an antlion, this means that it is caught and pulled under the sand by the antlion.</a:t>
            </a:r>
          </a:p>
          <a:p>
            <a:r>
              <a:rPr lang="en-US" sz="1800" dirty="0">
                <a:effectLst/>
                <a:latin typeface="AdvP4C4E74"/>
              </a:rPr>
              <a:t> </a:t>
            </a:r>
            <a:r>
              <a:rPr lang="en-US" sz="1800" dirty="0">
                <a:effectLst/>
                <a:latin typeface="AdvGulliv"/>
              </a:rPr>
              <a:t>An antlion repositions itself to the latest caught prey and builds a pit to improve its change of catching another prey after each hunt. </a:t>
            </a:r>
            <a:endParaRPr lang="en-US" sz="1100" dirty="0"/>
          </a:p>
          <a:p>
            <a:pPr marL="255905" indent="-255905">
              <a:spcBef>
                <a:spcPts val="0"/>
              </a:spcBef>
              <a:spcAft>
                <a:spcPts val="1000"/>
              </a:spcAft>
              <a:buClr>
                <a:srgbClr val="D82042"/>
              </a:buClr>
              <a:buFont typeface="Wingdings" pitchFamily="2" charset="2"/>
              <a:buChar char="§"/>
            </a:pPr>
            <a:endParaRPr lang="en-US" sz="1800" dirty="0"/>
          </a:p>
        </p:txBody>
      </p:sp>
      <p:sp>
        <p:nvSpPr>
          <p:cNvPr id="7" name="Slide Number Placeholder 2">
            <a:extLst>
              <a:ext uri="{FF2B5EF4-FFF2-40B4-BE49-F238E27FC236}">
                <a16:creationId xmlns:a16="http://schemas.microsoft.com/office/drawing/2014/main" id="{315AACDB-C9B9-824C-8AE2-6CE733DEB3F0}"/>
              </a:ext>
            </a:extLst>
          </p:cNvPr>
          <p:cNvSpPr txBox="1">
            <a:spLocks/>
          </p:cNvSpPr>
          <p:nvPr/>
        </p:nvSpPr>
        <p:spPr>
          <a:xfrm>
            <a:off x="11686900" y="6420627"/>
            <a:ext cx="376479" cy="393640"/>
          </a:xfrm>
          <a:prstGeom prst="rect">
            <a:avLst/>
          </a:prstGeom>
        </p:spPr>
        <p:txBody>
          <a:bodyPr lIns="91440" tIns="45720" rIns="91440" bIns="45720" anchor="ctr" anchorCtr="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dirty="0">
                <a:solidFill>
                  <a:schemeClr val="bg1"/>
                </a:solidFill>
                <a:cs typeface="Calibri"/>
              </a:rPr>
              <a:t>7</a:t>
            </a:r>
            <a:endParaRPr lang="uk-UA" sz="1200" dirty="0">
              <a:solidFill>
                <a:schemeClr val="bg1"/>
              </a:solidFill>
              <a:cs typeface="Calibri"/>
            </a:endParaRPr>
          </a:p>
        </p:txBody>
      </p:sp>
      <p:sp>
        <p:nvSpPr>
          <p:cNvPr id="8" name="TextBox 7">
            <a:extLst>
              <a:ext uri="{FF2B5EF4-FFF2-40B4-BE49-F238E27FC236}">
                <a16:creationId xmlns:a16="http://schemas.microsoft.com/office/drawing/2014/main" id="{BA491932-AB27-CD42-B9E3-24F49524254D}"/>
              </a:ext>
            </a:extLst>
          </p:cNvPr>
          <p:cNvSpPr txBox="1"/>
          <p:nvPr/>
        </p:nvSpPr>
        <p:spPr>
          <a:xfrm>
            <a:off x="90456" y="6620256"/>
            <a:ext cx="1236236" cy="215444"/>
          </a:xfrm>
          <a:prstGeom prst="rect">
            <a:avLst/>
          </a:prstGeom>
          <a:noFill/>
        </p:spPr>
        <p:txBody>
          <a:bodyPr wrap="none" rtlCol="0">
            <a:spAutoFit/>
          </a:bodyPr>
          <a:lstStyle/>
          <a:p>
            <a:r>
              <a:rPr lang="en-US" sz="800">
                <a:solidFill>
                  <a:schemeClr val="bg1"/>
                </a:solidFill>
              </a:rPr>
              <a:t>Revised September 2023</a:t>
            </a:r>
          </a:p>
        </p:txBody>
      </p:sp>
    </p:spTree>
    <p:extLst>
      <p:ext uri="{BB962C8B-B14F-4D97-AF65-F5344CB8AC3E}">
        <p14:creationId xmlns:p14="http://schemas.microsoft.com/office/powerpoint/2010/main" val="89335949"/>
      </p:ext>
    </p:extLst>
  </p:cSld>
  <p:clrMapOvr>
    <a:masterClrMapping/>
  </p:clrMapOvr>
  <mc:AlternateContent xmlns:mc="http://schemas.openxmlformats.org/markup-compatibility/2006" xmlns:p14="http://schemas.microsoft.com/office/powerpoint/2010/main">
    <mc:Choice Requires="p14">
      <p:transition spd="slow" p14:dur="2000" advTm="60281"/>
    </mc:Choice>
    <mc:Fallback xmlns="">
      <p:transition spd="slow" advTm="60281"/>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AEC0A11-B517-8845-A0DE-025477964484}"/>
              </a:ext>
            </a:extLst>
          </p:cNvPr>
          <p:cNvSpPr/>
          <p:nvPr/>
        </p:nvSpPr>
        <p:spPr>
          <a:xfrm>
            <a:off x="1" y="303924"/>
            <a:ext cx="8595359" cy="803516"/>
          </a:xfrm>
          <a:prstGeom prst="rect">
            <a:avLst/>
          </a:prstGeom>
          <a:solidFill>
            <a:srgbClr val="CC00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4" name="Title 10">
            <a:extLst>
              <a:ext uri="{FF2B5EF4-FFF2-40B4-BE49-F238E27FC236}">
                <a16:creationId xmlns:a16="http://schemas.microsoft.com/office/drawing/2014/main" id="{E1ABEEDF-ABF8-4B40-95D2-985476D967EE}"/>
              </a:ext>
            </a:extLst>
          </p:cNvPr>
          <p:cNvSpPr txBox="1">
            <a:spLocks/>
          </p:cNvSpPr>
          <p:nvPr/>
        </p:nvSpPr>
        <p:spPr>
          <a:xfrm>
            <a:off x="459357" y="361183"/>
            <a:ext cx="7877819" cy="661885"/>
          </a:xfrm>
          <a:prstGeom prst="rect">
            <a:avLst/>
          </a:prstGeom>
        </p:spPr>
        <p:txBody>
          <a:bodyPr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b="1" dirty="0">
                <a:solidFill>
                  <a:srgbClr val="FFFFFF"/>
                </a:solidFill>
                <a:latin typeface="Corbel"/>
                <a:cs typeface="Corbel"/>
              </a:rPr>
              <a:t>Objective</a:t>
            </a:r>
            <a:endParaRPr lang="en-US" sz="4000" dirty="0">
              <a:latin typeface="Corbel"/>
              <a:cs typeface="Corbel"/>
            </a:endParaRPr>
          </a:p>
        </p:txBody>
      </p:sp>
      <p:sp>
        <p:nvSpPr>
          <p:cNvPr id="7" name="Content Placeholder 2">
            <a:extLst>
              <a:ext uri="{FF2B5EF4-FFF2-40B4-BE49-F238E27FC236}">
                <a16:creationId xmlns:a16="http://schemas.microsoft.com/office/drawing/2014/main" id="{344F03F5-1316-8642-9CD1-B17AF5BD5550}"/>
              </a:ext>
            </a:extLst>
          </p:cNvPr>
          <p:cNvSpPr txBox="1">
            <a:spLocks/>
          </p:cNvSpPr>
          <p:nvPr/>
        </p:nvSpPr>
        <p:spPr>
          <a:xfrm>
            <a:off x="7605093" y="837205"/>
            <a:ext cx="4292739" cy="5393474"/>
          </a:xfrm>
          <a:prstGeom prst="rect">
            <a:avLst/>
          </a:prstGeom>
        </p:spPr>
        <p:txBody>
          <a:bodyPr lIns="91440" tIns="45720" rIns="91440" bIns="45720" anchor="t">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55905" indent="-255905">
              <a:spcBef>
                <a:spcPts val="0"/>
              </a:spcBef>
              <a:spcAft>
                <a:spcPts val="1000"/>
              </a:spcAft>
              <a:buClr>
                <a:srgbClr val="D82042"/>
              </a:buClr>
              <a:buFont typeface="Wingdings" pitchFamily="2" charset="2"/>
              <a:buChar char="§"/>
            </a:pPr>
            <a:endParaRPr lang="en-US" sz="1800" dirty="0"/>
          </a:p>
          <a:p>
            <a:pPr marL="255905" indent="-255905">
              <a:spcBef>
                <a:spcPts val="0"/>
              </a:spcBef>
              <a:spcAft>
                <a:spcPts val="1000"/>
              </a:spcAft>
              <a:buClr>
                <a:srgbClr val="D82042"/>
              </a:buClr>
              <a:buFont typeface="Wingdings" pitchFamily="2" charset="2"/>
              <a:buChar char="§"/>
            </a:pPr>
            <a:r>
              <a:rPr lang="en-US" sz="1800" dirty="0"/>
              <a:t>Problem Statement</a:t>
            </a:r>
          </a:p>
          <a:p>
            <a:pPr marL="255905" indent="-255905">
              <a:spcBef>
                <a:spcPts val="0"/>
              </a:spcBef>
              <a:spcAft>
                <a:spcPts val="1000"/>
              </a:spcAft>
              <a:buClr>
                <a:srgbClr val="D82042"/>
              </a:buClr>
              <a:buFont typeface="Wingdings" pitchFamily="2" charset="2"/>
              <a:buChar char="§"/>
            </a:pPr>
            <a:r>
              <a:rPr lang="en-US" sz="1800" dirty="0"/>
              <a:t>Introduction to Metaheuristics</a:t>
            </a:r>
          </a:p>
          <a:p>
            <a:pPr marL="255905" indent="-255905">
              <a:spcBef>
                <a:spcPts val="0"/>
              </a:spcBef>
              <a:spcAft>
                <a:spcPts val="1000"/>
              </a:spcAft>
              <a:buClr>
                <a:srgbClr val="D82042"/>
              </a:buClr>
              <a:buFont typeface="Wingdings" pitchFamily="2" charset="2"/>
              <a:buChar char="§"/>
            </a:pPr>
            <a:r>
              <a:rPr lang="en-US" sz="1800" dirty="0"/>
              <a:t>Meeting Antlion</a:t>
            </a:r>
            <a:endParaRPr lang="en-US" sz="1400" dirty="0"/>
          </a:p>
          <a:p>
            <a:pPr marL="255905" indent="-255905">
              <a:spcBef>
                <a:spcPts val="0"/>
              </a:spcBef>
              <a:spcAft>
                <a:spcPts val="1000"/>
              </a:spcAft>
              <a:buClr>
                <a:srgbClr val="D82042"/>
              </a:buClr>
              <a:buFont typeface="Wingdings" pitchFamily="2" charset="2"/>
              <a:buChar char="§"/>
            </a:pPr>
            <a:r>
              <a:rPr lang="en-US" sz="1800" dirty="0"/>
              <a:t>Algorithm Inspiration</a:t>
            </a:r>
          </a:p>
          <a:p>
            <a:pPr marL="255905" indent="-255905">
              <a:spcBef>
                <a:spcPts val="0"/>
              </a:spcBef>
              <a:spcAft>
                <a:spcPts val="1000"/>
              </a:spcAft>
              <a:buClr>
                <a:srgbClr val="D82042"/>
              </a:buClr>
              <a:buFont typeface="Wingdings" pitchFamily="2" charset="2"/>
              <a:buChar char="§"/>
            </a:pPr>
            <a:r>
              <a:rPr lang="en-US" sz="1800" dirty="0"/>
              <a:t>Operators of ALO algorithm</a:t>
            </a:r>
          </a:p>
          <a:p>
            <a:pPr marL="255905" indent="-255905">
              <a:spcBef>
                <a:spcPts val="0"/>
              </a:spcBef>
              <a:spcAft>
                <a:spcPts val="1000"/>
              </a:spcAft>
              <a:buClr>
                <a:srgbClr val="D82042"/>
              </a:buClr>
              <a:buFont typeface="Wingdings" pitchFamily="2" charset="2"/>
              <a:buChar char="§"/>
            </a:pPr>
            <a:r>
              <a:rPr lang="en-US" sz="1800" dirty="0"/>
              <a:t>Algorithm</a:t>
            </a:r>
          </a:p>
          <a:p>
            <a:pPr marL="255905" indent="-255905">
              <a:spcBef>
                <a:spcPts val="0"/>
              </a:spcBef>
              <a:spcAft>
                <a:spcPts val="1000"/>
              </a:spcAft>
              <a:buClr>
                <a:srgbClr val="D82042"/>
              </a:buClr>
              <a:buFont typeface="Wingdings" pitchFamily="2" charset="2"/>
              <a:buChar char="§"/>
            </a:pPr>
            <a:r>
              <a:rPr lang="en-US" sz="1800" dirty="0"/>
              <a:t>Benchmarking</a:t>
            </a:r>
          </a:p>
          <a:p>
            <a:pPr marL="255905" indent="-255905">
              <a:spcBef>
                <a:spcPts val="0"/>
              </a:spcBef>
              <a:spcAft>
                <a:spcPts val="1000"/>
              </a:spcAft>
              <a:buClr>
                <a:srgbClr val="D82042"/>
              </a:buClr>
              <a:buFont typeface="Wingdings" pitchFamily="2" charset="2"/>
              <a:buChar char="§"/>
            </a:pPr>
            <a:r>
              <a:rPr lang="en-US" sz="1800" dirty="0"/>
              <a:t>Conclusion</a:t>
            </a:r>
          </a:p>
        </p:txBody>
      </p:sp>
      <p:pic>
        <p:nvPicPr>
          <p:cNvPr id="5" name="Picture 4" descr="A collage of different graphs and diagrams&#10;&#10;Description automatically generated">
            <a:extLst>
              <a:ext uri="{FF2B5EF4-FFF2-40B4-BE49-F238E27FC236}">
                <a16:creationId xmlns:a16="http://schemas.microsoft.com/office/drawing/2014/main" id="{863DA145-2E02-DE3B-F835-501762C9A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97" y="1164699"/>
            <a:ext cx="7429500" cy="4635500"/>
          </a:xfrm>
          <a:prstGeom prst="rect">
            <a:avLst/>
          </a:prstGeom>
        </p:spPr>
      </p:pic>
    </p:spTree>
    <p:extLst>
      <p:ext uri="{BB962C8B-B14F-4D97-AF65-F5344CB8AC3E}">
        <p14:creationId xmlns:p14="http://schemas.microsoft.com/office/powerpoint/2010/main" val="2663311864"/>
      </p:ext>
    </p:extLst>
  </p:cSld>
  <p:clrMapOvr>
    <a:masterClrMapping/>
  </p:clrMapOvr>
  <mc:AlternateContent xmlns:mc="http://schemas.openxmlformats.org/markup-compatibility/2006" xmlns:p14="http://schemas.microsoft.com/office/powerpoint/2010/main">
    <mc:Choice Requires="p14">
      <p:transition spd="slow" p14:dur="2000" advTm="25357"/>
    </mc:Choice>
    <mc:Fallback xmlns="">
      <p:transition spd="slow" advTm="25357"/>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C914E65-33E3-E224-28E6-56A68E6C97E2}"/>
              </a:ext>
            </a:extLst>
          </p:cNvPr>
          <p:cNvPicPr>
            <a:picLocks noChangeAspect="1"/>
          </p:cNvPicPr>
          <p:nvPr/>
        </p:nvPicPr>
        <p:blipFill>
          <a:blip r:embed="rId2"/>
          <a:stretch>
            <a:fillRect/>
          </a:stretch>
        </p:blipFill>
        <p:spPr>
          <a:xfrm>
            <a:off x="187692" y="4220532"/>
            <a:ext cx="9080953" cy="977171"/>
          </a:xfrm>
          <a:prstGeom prst="rect">
            <a:avLst/>
          </a:prstGeom>
        </p:spPr>
      </p:pic>
      <p:sp>
        <p:nvSpPr>
          <p:cNvPr id="2" name="Rectangle 1">
            <a:extLst>
              <a:ext uri="{FF2B5EF4-FFF2-40B4-BE49-F238E27FC236}">
                <a16:creationId xmlns:a16="http://schemas.microsoft.com/office/drawing/2014/main" id="{142A5D34-19BB-8398-097E-4AECDF17DAE4}"/>
              </a:ext>
            </a:extLst>
          </p:cNvPr>
          <p:cNvSpPr/>
          <p:nvPr/>
        </p:nvSpPr>
        <p:spPr>
          <a:xfrm>
            <a:off x="0" y="38118"/>
            <a:ext cx="3925224" cy="803516"/>
          </a:xfrm>
          <a:prstGeom prst="rect">
            <a:avLst/>
          </a:prstGeom>
          <a:solidFill>
            <a:srgbClr val="CC00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sp>
        <p:nvSpPr>
          <p:cNvPr id="5" name="Title 10">
            <a:extLst>
              <a:ext uri="{FF2B5EF4-FFF2-40B4-BE49-F238E27FC236}">
                <a16:creationId xmlns:a16="http://schemas.microsoft.com/office/drawing/2014/main" id="{2AC31CA2-1E90-A6E4-056E-9801E5B3B5DB}"/>
              </a:ext>
            </a:extLst>
          </p:cNvPr>
          <p:cNvSpPr txBox="1">
            <a:spLocks/>
          </p:cNvSpPr>
          <p:nvPr/>
        </p:nvSpPr>
        <p:spPr>
          <a:xfrm>
            <a:off x="23738" y="83049"/>
            <a:ext cx="4134943" cy="661885"/>
          </a:xfrm>
          <a:prstGeom prst="rect">
            <a:avLst/>
          </a:prstGeom>
        </p:spPr>
        <p:txBody>
          <a:bodyPr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b="1" dirty="0">
                <a:solidFill>
                  <a:srgbClr val="FFFFFF"/>
                </a:solidFill>
                <a:latin typeface="Corbel"/>
                <a:cs typeface="Corbel"/>
              </a:rPr>
              <a:t>Random Walk</a:t>
            </a:r>
            <a:endParaRPr lang="en-US" sz="4000" dirty="0">
              <a:latin typeface="Corbel"/>
              <a:cs typeface="Corbel"/>
            </a:endParaRPr>
          </a:p>
        </p:txBody>
      </p:sp>
      <p:sp>
        <p:nvSpPr>
          <p:cNvPr id="6" name="TextBox 5">
            <a:extLst>
              <a:ext uri="{FF2B5EF4-FFF2-40B4-BE49-F238E27FC236}">
                <a16:creationId xmlns:a16="http://schemas.microsoft.com/office/drawing/2014/main" id="{82C05D3F-5B02-6330-8954-11052AA36255}"/>
              </a:ext>
            </a:extLst>
          </p:cNvPr>
          <p:cNvSpPr txBox="1"/>
          <p:nvPr/>
        </p:nvSpPr>
        <p:spPr>
          <a:xfrm>
            <a:off x="98378" y="841634"/>
            <a:ext cx="9170267" cy="923330"/>
          </a:xfrm>
          <a:prstGeom prst="rect">
            <a:avLst/>
          </a:prstGeom>
          <a:noFill/>
        </p:spPr>
        <p:txBody>
          <a:bodyPr wrap="none" rtlCol="0">
            <a:spAutoFit/>
          </a:bodyPr>
          <a:lstStyle/>
          <a:p>
            <a:pPr algn="l">
              <a:buFont typeface="+mj-lt"/>
              <a:buAutoNum type="arabicPeriod"/>
            </a:pPr>
            <a:r>
              <a:rPr lang="en-US" b="1" i="0" u="none" strike="noStrike" dirty="0">
                <a:effectLst/>
                <a:latin typeface="Söhne"/>
              </a:rPr>
              <a:t>Antlion-Ant Interaction</a:t>
            </a:r>
            <a:r>
              <a:rPr lang="en-US" b="0" i="0" u="none" strike="noStrike" dirty="0">
                <a:effectLst/>
                <a:latin typeface="Söhne"/>
              </a:rPr>
              <a:t>:</a:t>
            </a:r>
          </a:p>
          <a:p>
            <a:pPr marL="742950" lvl="1" indent="-285750" algn="l">
              <a:buFont typeface="+mj-lt"/>
              <a:buAutoNum type="arabicPeriod"/>
            </a:pPr>
            <a:r>
              <a:rPr lang="en-US" b="0" i="0" u="none" strike="noStrike" dirty="0">
                <a:effectLst/>
                <a:latin typeface="Söhne"/>
              </a:rPr>
              <a:t>The ALO algorithm models the interaction between antlions and ants within a trap.</a:t>
            </a:r>
          </a:p>
          <a:p>
            <a:pPr marL="742950" lvl="1" indent="-285750" algn="l">
              <a:buFont typeface="+mj-lt"/>
              <a:buAutoNum type="arabicPeriod"/>
            </a:pPr>
            <a:r>
              <a:rPr lang="en-US" b="0" i="0" u="none" strike="noStrike" dirty="0">
                <a:effectLst/>
                <a:latin typeface="Söhne"/>
              </a:rPr>
              <a:t>Ants move over the search space, while antlions hunt them using traps to become fitter.</a:t>
            </a:r>
          </a:p>
        </p:txBody>
      </p:sp>
      <p:sp>
        <p:nvSpPr>
          <p:cNvPr id="7" name="Rectangle 6">
            <a:extLst>
              <a:ext uri="{FF2B5EF4-FFF2-40B4-BE49-F238E27FC236}">
                <a16:creationId xmlns:a16="http://schemas.microsoft.com/office/drawing/2014/main" id="{2ACCA1DA-D6DB-E02A-E1C3-EB2DF0728B77}"/>
              </a:ext>
            </a:extLst>
          </p:cNvPr>
          <p:cNvSpPr/>
          <p:nvPr/>
        </p:nvSpPr>
        <p:spPr>
          <a:xfrm>
            <a:off x="58673" y="2426626"/>
            <a:ext cx="4415883" cy="457185"/>
          </a:xfrm>
          <a:prstGeom prst="rect">
            <a:avLst/>
          </a:prstGeom>
          <a:solidFill>
            <a:srgbClr val="CC00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sp>
        <p:nvSpPr>
          <p:cNvPr id="8" name="Title 10">
            <a:extLst>
              <a:ext uri="{FF2B5EF4-FFF2-40B4-BE49-F238E27FC236}">
                <a16:creationId xmlns:a16="http://schemas.microsoft.com/office/drawing/2014/main" id="{FBB1E3D8-ECC6-F6E0-01B0-5037526BA00E}"/>
              </a:ext>
            </a:extLst>
          </p:cNvPr>
          <p:cNvSpPr txBox="1">
            <a:spLocks/>
          </p:cNvSpPr>
          <p:nvPr/>
        </p:nvSpPr>
        <p:spPr>
          <a:xfrm>
            <a:off x="23738" y="2400561"/>
            <a:ext cx="4683513" cy="661885"/>
          </a:xfrm>
          <a:prstGeom prst="rect">
            <a:avLst/>
          </a:prstGeom>
        </p:spPr>
        <p:txBody>
          <a:bodyPr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b="1" dirty="0">
                <a:solidFill>
                  <a:srgbClr val="FFFFFF"/>
                </a:solidFill>
                <a:latin typeface="Corbel"/>
                <a:cs typeface="Corbel"/>
              </a:rPr>
              <a:t>Equation 2.1: Random Walk</a:t>
            </a:r>
            <a:endParaRPr lang="en-US" sz="2400" dirty="0">
              <a:latin typeface="Corbel"/>
              <a:cs typeface="Corbel"/>
            </a:endParaRPr>
          </a:p>
        </p:txBody>
      </p:sp>
      <p:sp>
        <p:nvSpPr>
          <p:cNvPr id="11" name="TextBox 10">
            <a:extLst>
              <a:ext uri="{FF2B5EF4-FFF2-40B4-BE49-F238E27FC236}">
                <a16:creationId xmlns:a16="http://schemas.microsoft.com/office/drawing/2014/main" id="{457FDAC1-464E-1080-3FA5-7CDDD17F0F78}"/>
              </a:ext>
            </a:extLst>
          </p:cNvPr>
          <p:cNvSpPr txBox="1"/>
          <p:nvPr/>
        </p:nvSpPr>
        <p:spPr>
          <a:xfrm>
            <a:off x="183996" y="3020203"/>
            <a:ext cx="9584424" cy="1200329"/>
          </a:xfrm>
          <a:prstGeom prst="rect">
            <a:avLst/>
          </a:prstGeom>
          <a:noFill/>
        </p:spPr>
        <p:txBody>
          <a:bodyPr wrap="square" rtlCol="0">
            <a:spAutoFit/>
          </a:bodyPr>
          <a:lstStyle/>
          <a:p>
            <a:r>
              <a:rPr lang="en-US" sz="1800" dirty="0"/>
              <a:t>Equation (2.1) generates random steps for ants at each iteration of optimization.</a:t>
            </a:r>
            <a:endParaRPr lang="en-US" b="0" i="0" u="none" strike="noStrike" dirty="0">
              <a:effectLst/>
              <a:latin typeface="Söhne"/>
            </a:endParaRPr>
          </a:p>
          <a:p>
            <a:pPr marL="285750" indent="-285750">
              <a:buFont typeface="Arial" panose="020B0604020202020204" pitchFamily="34" charset="0"/>
              <a:buChar char="•"/>
            </a:pPr>
            <a:r>
              <a:rPr lang="en-US" b="0" i="0" u="none" strike="noStrike" dirty="0">
                <a:effectLst/>
                <a:latin typeface="Söhne"/>
              </a:rPr>
              <a:t>n represents the maximum number of iterations</a:t>
            </a:r>
          </a:p>
          <a:p>
            <a:pPr marL="285750" indent="-285750">
              <a:buFont typeface="Arial" panose="020B0604020202020204" pitchFamily="34" charset="0"/>
              <a:buChar char="•"/>
            </a:pPr>
            <a:r>
              <a:rPr lang="en-US" b="0" i="0" u="none" strike="noStrike" dirty="0">
                <a:effectLst/>
                <a:latin typeface="Söhne"/>
              </a:rPr>
              <a:t> t indicates the step of the random walk.</a:t>
            </a:r>
          </a:p>
          <a:p>
            <a:endParaRPr lang="en-US" dirty="0"/>
          </a:p>
        </p:txBody>
      </p:sp>
    </p:spTree>
    <p:extLst>
      <p:ext uri="{BB962C8B-B14F-4D97-AF65-F5344CB8AC3E}">
        <p14:creationId xmlns:p14="http://schemas.microsoft.com/office/powerpoint/2010/main" val="620978289"/>
      </p:ext>
    </p:extLst>
  </p:cSld>
  <p:clrMapOvr>
    <a:masterClrMapping/>
  </p:clrMapOvr>
  <mc:AlternateContent xmlns:mc="http://schemas.openxmlformats.org/markup-compatibility/2006" xmlns:p14="http://schemas.microsoft.com/office/powerpoint/2010/main">
    <mc:Choice Requires="p14">
      <p:transition spd="slow" p14:dur="2000" advTm="22302"/>
    </mc:Choice>
    <mc:Fallback xmlns="">
      <p:transition spd="slow" advTm="22302"/>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F6EF73-45F9-559D-A69F-55CE604F3D1B}"/>
              </a:ext>
            </a:extLst>
          </p:cNvPr>
          <p:cNvSpPr/>
          <p:nvPr/>
        </p:nvSpPr>
        <p:spPr>
          <a:xfrm>
            <a:off x="0" y="377769"/>
            <a:ext cx="11056436" cy="457185"/>
          </a:xfrm>
          <a:prstGeom prst="rect">
            <a:avLst/>
          </a:prstGeom>
          <a:solidFill>
            <a:srgbClr val="CC00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sp>
        <p:nvSpPr>
          <p:cNvPr id="3" name="Title 10">
            <a:extLst>
              <a:ext uri="{FF2B5EF4-FFF2-40B4-BE49-F238E27FC236}">
                <a16:creationId xmlns:a16="http://schemas.microsoft.com/office/drawing/2014/main" id="{00189A77-598E-B96F-70F6-A07015463B2F}"/>
              </a:ext>
            </a:extLst>
          </p:cNvPr>
          <p:cNvSpPr txBox="1">
            <a:spLocks/>
          </p:cNvSpPr>
          <p:nvPr/>
        </p:nvSpPr>
        <p:spPr>
          <a:xfrm>
            <a:off x="0" y="377769"/>
            <a:ext cx="11418851" cy="661885"/>
          </a:xfrm>
          <a:prstGeom prst="rect">
            <a:avLst/>
          </a:prstGeom>
        </p:spPr>
        <p:txBody>
          <a:bodyPr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b="1" dirty="0">
                <a:solidFill>
                  <a:schemeClr val="bg1"/>
                </a:solidFill>
                <a:latin typeface="Corbel"/>
                <a:cs typeface="Corbel"/>
              </a:rPr>
              <a:t>Equation 2.2: Normalized Equation for Random walk:</a:t>
            </a:r>
            <a:r>
              <a:rPr lang="en-US" sz="2400" dirty="0">
                <a:solidFill>
                  <a:schemeClr val="bg1"/>
                </a:solidFill>
              </a:rPr>
              <a:t> Normalization to Boundaries</a:t>
            </a:r>
            <a:r>
              <a:rPr lang="en-US" sz="2400" b="1" dirty="0">
                <a:solidFill>
                  <a:schemeClr val="bg1"/>
                </a:solidFill>
                <a:latin typeface="Corbel"/>
                <a:cs typeface="Corbel"/>
              </a:rPr>
              <a:t> </a:t>
            </a:r>
            <a:endParaRPr lang="en-US" sz="2400" dirty="0">
              <a:solidFill>
                <a:schemeClr val="bg1"/>
              </a:solidFill>
              <a:latin typeface="Corbel"/>
              <a:cs typeface="Corbel"/>
            </a:endParaRPr>
          </a:p>
        </p:txBody>
      </p:sp>
      <p:sp>
        <p:nvSpPr>
          <p:cNvPr id="4" name="TextBox 3">
            <a:extLst>
              <a:ext uri="{FF2B5EF4-FFF2-40B4-BE49-F238E27FC236}">
                <a16:creationId xmlns:a16="http://schemas.microsoft.com/office/drawing/2014/main" id="{7D6A0A41-4542-6B6D-1012-89B05FDC4827}"/>
              </a:ext>
            </a:extLst>
          </p:cNvPr>
          <p:cNvSpPr txBox="1"/>
          <p:nvPr/>
        </p:nvSpPr>
        <p:spPr>
          <a:xfrm>
            <a:off x="280825" y="1178790"/>
            <a:ext cx="10494785" cy="1456809"/>
          </a:xfrm>
          <a:prstGeom prst="rect">
            <a:avLst/>
          </a:prstGeom>
          <a:noFill/>
        </p:spPr>
        <p:txBody>
          <a:bodyPr wrap="square" rtlCol="0">
            <a:spAutoFit/>
          </a:bodyPr>
          <a:lstStyle/>
          <a:p>
            <a:pPr marL="255905" indent="-255905">
              <a:spcBef>
                <a:spcPts val="0"/>
              </a:spcBef>
              <a:spcAft>
                <a:spcPts val="1000"/>
              </a:spcAft>
              <a:buClr>
                <a:srgbClr val="D82042"/>
              </a:buClr>
              <a:buFont typeface="Wingdings" pitchFamily="2" charset="2"/>
              <a:buChar char="§"/>
            </a:pPr>
            <a:r>
              <a:rPr lang="en-US" sz="1800" dirty="0"/>
              <a:t> Random walks need to be normalized to ensure ants stay within the search space.</a:t>
            </a:r>
          </a:p>
          <a:p>
            <a:pPr marL="255905" indent="-255905">
              <a:spcBef>
                <a:spcPts val="0"/>
              </a:spcBef>
              <a:spcAft>
                <a:spcPts val="1000"/>
              </a:spcAft>
              <a:buClr>
                <a:srgbClr val="D82042"/>
              </a:buClr>
              <a:buFont typeface="Wingdings" pitchFamily="2" charset="2"/>
              <a:buChar char="§"/>
            </a:pPr>
            <a:r>
              <a:rPr lang="en-US" sz="1800" dirty="0"/>
              <a:t>Employs min-max normalization.</a:t>
            </a:r>
          </a:p>
          <a:p>
            <a:pPr marL="255905" indent="-255905">
              <a:spcBef>
                <a:spcPts val="0"/>
              </a:spcBef>
              <a:spcAft>
                <a:spcPts val="1000"/>
              </a:spcAft>
              <a:buClr>
                <a:srgbClr val="D82042"/>
              </a:buClr>
              <a:buFont typeface="Wingdings" pitchFamily="2" charset="2"/>
              <a:buChar char="§"/>
            </a:pPr>
            <a:r>
              <a:rPr lang="en-US" sz="1800" dirty="0"/>
              <a:t> This ensures that the random walks of ants remain within the boundaries of the search space throughout the optimization process.</a:t>
            </a:r>
          </a:p>
        </p:txBody>
      </p:sp>
      <p:pic>
        <p:nvPicPr>
          <p:cNvPr id="5" name="Picture 4">
            <a:extLst>
              <a:ext uri="{FF2B5EF4-FFF2-40B4-BE49-F238E27FC236}">
                <a16:creationId xmlns:a16="http://schemas.microsoft.com/office/drawing/2014/main" id="{0B655843-A47F-E516-A927-2A5E4DAB4662}"/>
              </a:ext>
            </a:extLst>
          </p:cNvPr>
          <p:cNvPicPr>
            <a:picLocks noChangeAspect="1"/>
          </p:cNvPicPr>
          <p:nvPr/>
        </p:nvPicPr>
        <p:blipFill>
          <a:blip r:embed="rId2"/>
          <a:stretch>
            <a:fillRect/>
          </a:stretch>
        </p:blipFill>
        <p:spPr>
          <a:xfrm>
            <a:off x="622486" y="2774735"/>
            <a:ext cx="3377767" cy="1170959"/>
          </a:xfrm>
          <a:prstGeom prst="rect">
            <a:avLst/>
          </a:prstGeom>
        </p:spPr>
      </p:pic>
      <p:pic>
        <p:nvPicPr>
          <p:cNvPr id="6" name="Picture 5">
            <a:extLst>
              <a:ext uri="{FF2B5EF4-FFF2-40B4-BE49-F238E27FC236}">
                <a16:creationId xmlns:a16="http://schemas.microsoft.com/office/drawing/2014/main" id="{36C63F56-6EFB-04AD-2BE2-0DCDBFC01D12}"/>
              </a:ext>
            </a:extLst>
          </p:cNvPr>
          <p:cNvPicPr>
            <a:picLocks noChangeAspect="1"/>
          </p:cNvPicPr>
          <p:nvPr/>
        </p:nvPicPr>
        <p:blipFill>
          <a:blip r:embed="rId3"/>
          <a:stretch>
            <a:fillRect/>
          </a:stretch>
        </p:blipFill>
        <p:spPr>
          <a:xfrm>
            <a:off x="4759781" y="2420057"/>
            <a:ext cx="5828709" cy="1683592"/>
          </a:xfrm>
          <a:prstGeom prst="rect">
            <a:avLst/>
          </a:prstGeom>
        </p:spPr>
      </p:pic>
      <p:pic>
        <p:nvPicPr>
          <p:cNvPr id="7" name="Picture 6">
            <a:extLst>
              <a:ext uri="{FF2B5EF4-FFF2-40B4-BE49-F238E27FC236}">
                <a16:creationId xmlns:a16="http://schemas.microsoft.com/office/drawing/2014/main" id="{C88CF56D-229A-ABA6-E774-BEB21E8A3713}"/>
              </a:ext>
            </a:extLst>
          </p:cNvPr>
          <p:cNvPicPr>
            <a:picLocks noChangeAspect="1"/>
          </p:cNvPicPr>
          <p:nvPr/>
        </p:nvPicPr>
        <p:blipFill>
          <a:blip r:embed="rId4"/>
          <a:stretch>
            <a:fillRect/>
          </a:stretch>
        </p:blipFill>
        <p:spPr>
          <a:xfrm>
            <a:off x="622486" y="3866706"/>
            <a:ext cx="3864814" cy="2519353"/>
          </a:xfrm>
          <a:prstGeom prst="rect">
            <a:avLst/>
          </a:prstGeom>
        </p:spPr>
      </p:pic>
    </p:spTree>
    <p:extLst>
      <p:ext uri="{BB962C8B-B14F-4D97-AF65-F5344CB8AC3E}">
        <p14:creationId xmlns:p14="http://schemas.microsoft.com/office/powerpoint/2010/main" val="808829635"/>
      </p:ext>
    </p:extLst>
  </p:cSld>
  <p:clrMapOvr>
    <a:masterClrMapping/>
  </p:clrMapOvr>
  <mc:AlternateContent xmlns:mc="http://schemas.openxmlformats.org/markup-compatibility/2006" xmlns:p14="http://schemas.microsoft.com/office/powerpoint/2010/main">
    <mc:Choice Requires="p14">
      <p:transition spd="slow" p14:dur="2000" advTm="5364"/>
    </mc:Choice>
    <mc:Fallback xmlns="">
      <p:transition spd="slow" advTm="5364"/>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D1C217E-602B-6193-5063-FAC532C3B4B4}"/>
              </a:ext>
            </a:extLst>
          </p:cNvPr>
          <p:cNvSpPr/>
          <p:nvPr/>
        </p:nvSpPr>
        <p:spPr>
          <a:xfrm>
            <a:off x="0" y="158570"/>
            <a:ext cx="8723354" cy="803516"/>
          </a:xfrm>
          <a:prstGeom prst="rect">
            <a:avLst/>
          </a:prstGeom>
          <a:solidFill>
            <a:srgbClr val="CC00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sp>
        <p:nvSpPr>
          <p:cNvPr id="3" name="Title 10">
            <a:extLst>
              <a:ext uri="{FF2B5EF4-FFF2-40B4-BE49-F238E27FC236}">
                <a16:creationId xmlns:a16="http://schemas.microsoft.com/office/drawing/2014/main" id="{3DF0BD83-FBF2-4242-F3A2-4580131E7140}"/>
              </a:ext>
            </a:extLst>
          </p:cNvPr>
          <p:cNvSpPr txBox="1">
            <a:spLocks/>
          </p:cNvSpPr>
          <p:nvPr/>
        </p:nvSpPr>
        <p:spPr>
          <a:xfrm>
            <a:off x="0" y="183043"/>
            <a:ext cx="7961971" cy="661885"/>
          </a:xfrm>
          <a:prstGeom prst="rect">
            <a:avLst/>
          </a:prstGeom>
        </p:spPr>
        <p:txBody>
          <a:bodyPr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b="1" dirty="0">
                <a:solidFill>
                  <a:srgbClr val="FFFFFF"/>
                </a:solidFill>
                <a:latin typeface="Corbel"/>
                <a:cs typeface="Corbel"/>
              </a:rPr>
              <a:t>Trapping in antlion’s pits </a:t>
            </a:r>
            <a:endParaRPr lang="en-US" sz="4000" dirty="0">
              <a:latin typeface="Corbel"/>
              <a:cs typeface="Corbel"/>
            </a:endParaRPr>
          </a:p>
        </p:txBody>
      </p:sp>
      <p:sp>
        <p:nvSpPr>
          <p:cNvPr id="4" name="TextBox 3">
            <a:extLst>
              <a:ext uri="{FF2B5EF4-FFF2-40B4-BE49-F238E27FC236}">
                <a16:creationId xmlns:a16="http://schemas.microsoft.com/office/drawing/2014/main" id="{D1710B4C-71B0-2B7B-4596-8ABFF9052F6C}"/>
              </a:ext>
            </a:extLst>
          </p:cNvPr>
          <p:cNvSpPr txBox="1"/>
          <p:nvPr/>
        </p:nvSpPr>
        <p:spPr>
          <a:xfrm>
            <a:off x="267629" y="1371599"/>
            <a:ext cx="11552664" cy="4524315"/>
          </a:xfrm>
          <a:prstGeom prst="rect">
            <a:avLst/>
          </a:prstGeom>
          <a:noFill/>
        </p:spPr>
        <p:txBody>
          <a:bodyPr wrap="square" rtlCol="0">
            <a:spAutoFit/>
          </a:bodyPr>
          <a:lstStyle/>
          <a:p>
            <a:pPr algn="l"/>
            <a:r>
              <a:rPr lang="en-US" b="1" i="0" u="none" strike="noStrike" dirty="0">
                <a:effectLst/>
                <a:latin typeface="Söhne"/>
              </a:rPr>
              <a:t>Mathematical Modeling</a:t>
            </a:r>
            <a:r>
              <a:rPr lang="en-US" b="0" i="0" u="none" strike="noStrike" dirty="0">
                <a:effectLst/>
                <a:latin typeface="Söhne"/>
              </a:rPr>
              <a:t>:</a:t>
            </a:r>
          </a:p>
          <a:p>
            <a:pPr marL="742950" lvl="1" indent="-285750" algn="l">
              <a:buFont typeface="+mj-lt"/>
              <a:buAutoNum type="arabicPeriod"/>
            </a:pPr>
            <a:r>
              <a:rPr lang="en-US" b="0" i="0" u="none" strike="noStrike" dirty="0">
                <a:effectLst/>
                <a:latin typeface="Söhne"/>
              </a:rPr>
              <a:t>Antlions' traps affect the random walks of ants in the search space.</a:t>
            </a:r>
          </a:p>
          <a:p>
            <a:pPr marL="742950" lvl="1" indent="-285750" algn="l">
              <a:buFont typeface="+mj-lt"/>
              <a:buAutoNum type="arabicPeriod"/>
            </a:pPr>
            <a:r>
              <a:rPr lang="en-US" b="0" i="0" u="none" strike="noStrike" dirty="0">
                <a:effectLst/>
                <a:latin typeface="Söhne"/>
              </a:rPr>
              <a:t>To mathematically model this interaction, Equations (2.8) and (2.9) are proposed.</a:t>
            </a:r>
          </a:p>
          <a:p>
            <a:endParaRPr lang="en-US" dirty="0"/>
          </a:p>
          <a:p>
            <a:r>
              <a:rPr lang="en-US" b="1" i="0" u="none" strike="noStrike" dirty="0">
                <a:effectLst/>
                <a:latin typeface="Söhne"/>
              </a:rPr>
              <a:t>Equations for Trapping: </a:t>
            </a:r>
          </a:p>
          <a:p>
            <a:pPr algn="l"/>
            <a:r>
              <a:rPr lang="en-US" b="0" i="0" u="none" strike="noStrike" dirty="0">
                <a:effectLst/>
                <a:latin typeface="Söhne"/>
              </a:rPr>
              <a:t>define the boundaries for ants' random walks.</a:t>
            </a:r>
          </a:p>
          <a:p>
            <a:r>
              <a:rPr lang="en-US" b="1" dirty="0"/>
              <a:t>Effect on Ants' Random Walks:</a:t>
            </a:r>
          </a:p>
          <a:p>
            <a:pPr marL="285750" indent="-285750">
              <a:buFont typeface="Arial" panose="020B0604020202020204" pitchFamily="34" charset="0"/>
              <a:buChar char="•"/>
            </a:pPr>
            <a:r>
              <a:rPr lang="en-US" dirty="0"/>
              <a:t>Here we confine ants' movement within a hypersphere around the selected antlion.</a:t>
            </a:r>
          </a:p>
          <a:p>
            <a:pPr marL="285750" indent="-285750">
              <a:buFont typeface="Arial" panose="020B0604020202020204" pitchFamily="34" charset="0"/>
              <a:buChar char="•"/>
            </a:pPr>
            <a:r>
              <a:rPr lang="en-US" dirty="0"/>
              <a:t>This constraint reflects the influence of antlions' traps on the exploration of the search space by ants.</a:t>
            </a:r>
          </a:p>
          <a:p>
            <a:pPr algn="l">
              <a:buFont typeface="Arial" panose="020B0604020202020204" pitchFamily="34" charset="0"/>
              <a:buChar char="•"/>
            </a:pPr>
            <a:r>
              <a:rPr lang="en-US" b="0" i="0" u="none" strike="noStrike" dirty="0">
                <a:effectLst/>
                <a:latin typeface="Söhne"/>
              </a:rPr>
              <a:t>The confinement of ants' random walks by antlions' traps enhances the convergence and efficiency of the optimization process.</a:t>
            </a:r>
          </a:p>
          <a:p>
            <a:pPr algn="l">
              <a:buFont typeface="Arial" panose="020B0604020202020204" pitchFamily="34" charset="0"/>
              <a:buChar char="•"/>
            </a:pPr>
            <a:r>
              <a:rPr lang="en-US" b="0" i="0" u="none" strike="noStrike" dirty="0">
                <a:effectLst/>
                <a:latin typeface="Söhne"/>
              </a:rPr>
              <a:t>It ensures that ants focus their exploration efforts around promising regions of the search space identified by antlions.</a:t>
            </a:r>
          </a:p>
          <a:p>
            <a:pPr marL="285750" indent="-285750">
              <a:buFont typeface="Arial" panose="020B0604020202020204" pitchFamily="34" charset="0"/>
              <a:buChar char="•"/>
            </a:pPr>
            <a:endParaRPr lang="en-US" dirty="0"/>
          </a:p>
          <a:p>
            <a:pPr algn="l"/>
            <a:endParaRPr lang="en-US" b="0" i="0" u="none" strike="noStrike" dirty="0">
              <a:effectLst/>
              <a:latin typeface="Söhne"/>
            </a:endParaRPr>
          </a:p>
          <a:p>
            <a:br>
              <a:rPr lang="en-US" b="1" i="0" u="none" strike="noStrike" dirty="0">
                <a:effectLst/>
                <a:latin typeface="Söhne"/>
              </a:rPr>
            </a:br>
            <a:endParaRPr lang="en-US" dirty="0"/>
          </a:p>
        </p:txBody>
      </p:sp>
      <p:pic>
        <p:nvPicPr>
          <p:cNvPr id="5" name="Picture 4">
            <a:extLst>
              <a:ext uri="{FF2B5EF4-FFF2-40B4-BE49-F238E27FC236}">
                <a16:creationId xmlns:a16="http://schemas.microsoft.com/office/drawing/2014/main" id="{D9ECC01E-61A6-5F3B-CA8B-AC2B7C402A02}"/>
              </a:ext>
            </a:extLst>
          </p:cNvPr>
          <p:cNvPicPr>
            <a:picLocks noChangeAspect="1"/>
          </p:cNvPicPr>
          <p:nvPr/>
        </p:nvPicPr>
        <p:blipFill>
          <a:blip r:embed="rId2"/>
          <a:stretch>
            <a:fillRect/>
          </a:stretch>
        </p:blipFill>
        <p:spPr>
          <a:xfrm>
            <a:off x="6096000" y="4969121"/>
            <a:ext cx="2191905" cy="1200329"/>
          </a:xfrm>
          <a:prstGeom prst="rect">
            <a:avLst/>
          </a:prstGeom>
        </p:spPr>
      </p:pic>
      <p:sp>
        <p:nvSpPr>
          <p:cNvPr id="7" name="TextBox 6">
            <a:extLst>
              <a:ext uri="{FF2B5EF4-FFF2-40B4-BE49-F238E27FC236}">
                <a16:creationId xmlns:a16="http://schemas.microsoft.com/office/drawing/2014/main" id="{D05FFB53-78D7-F096-F9FB-C184A667260F}"/>
              </a:ext>
            </a:extLst>
          </p:cNvPr>
          <p:cNvSpPr txBox="1"/>
          <p:nvPr/>
        </p:nvSpPr>
        <p:spPr>
          <a:xfrm>
            <a:off x="8477364" y="5080625"/>
            <a:ext cx="3041958" cy="1200329"/>
          </a:xfrm>
          <a:prstGeom prst="rect">
            <a:avLst/>
          </a:prstGeom>
          <a:noFill/>
        </p:spPr>
        <p:txBody>
          <a:bodyPr wrap="square" rtlCol="0">
            <a:spAutoFit/>
          </a:bodyPr>
          <a:lstStyle/>
          <a:p>
            <a:pPr marL="171450" indent="-171450" algn="l">
              <a:buFont typeface="Arial" panose="020B0604020202020204" pitchFamily="34" charset="0"/>
              <a:buChar char="•"/>
            </a:pPr>
            <a:r>
              <a:rPr lang="en-US" sz="1200" b="1" i="0" u="none" strike="noStrike" dirty="0" err="1">
                <a:effectLst/>
                <a:latin typeface="KaTeX_Main"/>
              </a:rPr>
              <a:t>c</a:t>
            </a:r>
            <a:r>
              <a:rPr lang="en-US" sz="1200" b="1" i="0" u="none" strike="noStrike" baseline="30000" dirty="0" err="1">
                <a:effectLst/>
                <a:latin typeface="KaTeX_Main"/>
              </a:rPr>
              <a:t>t</a:t>
            </a:r>
            <a:r>
              <a:rPr lang="en-US" sz="1200" b="1" baseline="-25000" dirty="0" err="1">
                <a:latin typeface="KaTeX_Main"/>
              </a:rPr>
              <a:t>i</a:t>
            </a:r>
            <a:r>
              <a:rPr lang="en-US" sz="1200" b="1" i="0" u="none" strike="noStrike" dirty="0">
                <a:effectLst/>
                <a:latin typeface="KaTeX_Main"/>
              </a:rPr>
              <a:t>​</a:t>
            </a:r>
            <a:r>
              <a:rPr lang="en-US" sz="1200" b="1" i="0" u="none" strike="noStrike" dirty="0">
                <a:effectLst/>
                <a:latin typeface="Söhne"/>
              </a:rPr>
              <a:t> represents the minimum values of all variables at the </a:t>
            </a:r>
            <a:r>
              <a:rPr lang="en-US" sz="1200" b="1" i="0" u="none" strike="noStrike" dirty="0" err="1">
                <a:effectLst/>
                <a:latin typeface="KaTeX_Main"/>
              </a:rPr>
              <a:t>t</a:t>
            </a:r>
            <a:r>
              <a:rPr lang="en-US" sz="1200" b="1" i="0" u="none" strike="noStrike" baseline="-25000" dirty="0" err="1">
                <a:effectLst/>
                <a:latin typeface="KaTeX_Main"/>
              </a:rPr>
              <a:t>i</a:t>
            </a:r>
            <a:r>
              <a:rPr lang="en-US" sz="1200" b="1" i="0" u="none" strike="noStrike" dirty="0">
                <a:effectLst/>
                <a:latin typeface="KaTeX_Main"/>
              </a:rPr>
              <a:t> </a:t>
            </a:r>
            <a:r>
              <a:rPr lang="en-US" sz="1200" b="1" i="0" u="none" strike="noStrike" dirty="0" err="1">
                <a:effectLst/>
                <a:latin typeface="Söhne"/>
              </a:rPr>
              <a:t>th</a:t>
            </a:r>
            <a:r>
              <a:rPr lang="en-US" sz="1200" b="1" i="0" u="none" strike="noStrike" dirty="0">
                <a:effectLst/>
                <a:latin typeface="Söhne"/>
              </a:rPr>
              <a:t> iteration.</a:t>
            </a:r>
          </a:p>
          <a:p>
            <a:pPr marL="171450" indent="-171450" algn="l">
              <a:buFont typeface="Arial" panose="020B0604020202020204" pitchFamily="34" charset="0"/>
              <a:buChar char="•"/>
            </a:pPr>
            <a:r>
              <a:rPr lang="en-US" sz="1200" b="1" i="0" u="none" strike="noStrike" dirty="0" err="1">
                <a:effectLst/>
                <a:latin typeface="KaTeX_Main"/>
              </a:rPr>
              <a:t>d</a:t>
            </a:r>
            <a:r>
              <a:rPr lang="en-US" sz="1200" b="1" i="0" u="none" strike="noStrike" baseline="30000" dirty="0" err="1">
                <a:effectLst/>
                <a:latin typeface="KaTeX_Main"/>
              </a:rPr>
              <a:t>t</a:t>
            </a:r>
            <a:r>
              <a:rPr lang="en-US" sz="1200" b="1" i="0" u="none" strike="noStrike" baseline="-25000" dirty="0" err="1">
                <a:effectLst/>
                <a:latin typeface="KaTeX_Main"/>
              </a:rPr>
              <a:t>t</a:t>
            </a:r>
            <a:r>
              <a:rPr lang="en-US" sz="1200" b="1" i="0" u="none" strike="noStrike" dirty="0">
                <a:effectLst/>
                <a:latin typeface="KaTeX_Main"/>
              </a:rPr>
              <a:t>​</a:t>
            </a:r>
            <a:r>
              <a:rPr lang="en-US" sz="1200" b="1" i="0" u="none" strike="noStrike" dirty="0">
                <a:effectLst/>
                <a:latin typeface="Söhne"/>
              </a:rPr>
              <a:t> indicates the maximum values.</a:t>
            </a:r>
          </a:p>
          <a:p>
            <a:pPr marL="171450" indent="-171450" algn="l">
              <a:buFont typeface="Arial" panose="020B0604020202020204" pitchFamily="34" charset="0"/>
              <a:buChar char="•"/>
            </a:pPr>
            <a:r>
              <a:rPr lang="en-US" sz="1200" b="1" i="0" u="none" strike="noStrike" dirty="0" err="1">
                <a:effectLst/>
                <a:latin typeface="KaTeX_Main"/>
              </a:rPr>
              <a:t>c</a:t>
            </a:r>
            <a:r>
              <a:rPr lang="en-US" sz="1200" b="1" i="1" baseline="30000" dirty="0" err="1">
                <a:latin typeface="KaTeX_Math"/>
              </a:rPr>
              <a:t>t</a:t>
            </a:r>
            <a:r>
              <a:rPr lang="en-US" sz="1200" b="1" i="0" u="none" strike="noStrike" dirty="0">
                <a:effectLst/>
                <a:latin typeface="Söhne"/>
              </a:rPr>
              <a:t> and </a:t>
            </a:r>
            <a:r>
              <a:rPr lang="en-US" sz="1200" b="1" i="0" u="none" strike="noStrike" dirty="0">
                <a:effectLst/>
                <a:latin typeface="KaTeX_Main"/>
              </a:rPr>
              <a:t>d</a:t>
            </a:r>
            <a:r>
              <a:rPr lang="en-US" sz="1200" b="1" i="1" u="none" strike="noStrike" baseline="30000" dirty="0">
                <a:effectLst/>
                <a:latin typeface="KaTeX_Math"/>
              </a:rPr>
              <a:t>t</a:t>
            </a:r>
            <a:r>
              <a:rPr lang="en-US" sz="1200" b="1" i="0" u="none" strike="noStrike" dirty="0">
                <a:effectLst/>
                <a:latin typeface="Söhne"/>
              </a:rPr>
              <a:t> are vectors representing the range around the selected antlion.</a:t>
            </a:r>
          </a:p>
          <a:p>
            <a:endParaRPr lang="en-US" sz="1200" dirty="0"/>
          </a:p>
        </p:txBody>
      </p:sp>
      <p:pic>
        <p:nvPicPr>
          <p:cNvPr id="8" name="Picture 7">
            <a:extLst>
              <a:ext uri="{FF2B5EF4-FFF2-40B4-BE49-F238E27FC236}">
                <a16:creationId xmlns:a16="http://schemas.microsoft.com/office/drawing/2014/main" id="{6B2BCF88-4ADE-E017-6F8D-591C9F885F87}"/>
              </a:ext>
            </a:extLst>
          </p:cNvPr>
          <p:cNvPicPr>
            <a:picLocks noChangeAspect="1"/>
          </p:cNvPicPr>
          <p:nvPr/>
        </p:nvPicPr>
        <p:blipFill>
          <a:blip r:embed="rId3"/>
          <a:stretch>
            <a:fillRect/>
          </a:stretch>
        </p:blipFill>
        <p:spPr>
          <a:xfrm>
            <a:off x="8723354" y="577046"/>
            <a:ext cx="3201017" cy="2787130"/>
          </a:xfrm>
          <a:prstGeom prst="rect">
            <a:avLst/>
          </a:prstGeom>
        </p:spPr>
      </p:pic>
    </p:spTree>
    <p:extLst>
      <p:ext uri="{BB962C8B-B14F-4D97-AF65-F5344CB8AC3E}">
        <p14:creationId xmlns:p14="http://schemas.microsoft.com/office/powerpoint/2010/main" val="2250603176"/>
      </p:ext>
    </p:extLst>
  </p:cSld>
  <p:clrMapOvr>
    <a:masterClrMapping/>
  </p:clrMapOvr>
  <mc:AlternateContent xmlns:mc="http://schemas.openxmlformats.org/markup-compatibility/2006" xmlns:p14="http://schemas.microsoft.com/office/powerpoint/2010/main">
    <mc:Choice Requires="p14">
      <p:transition spd="slow" p14:dur="2000" advTm="56854"/>
    </mc:Choice>
    <mc:Fallback xmlns="">
      <p:transition spd="slow" advTm="56854"/>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D3A856F-1C2C-4322-600A-34092E9B9875}"/>
              </a:ext>
            </a:extLst>
          </p:cNvPr>
          <p:cNvSpPr/>
          <p:nvPr/>
        </p:nvSpPr>
        <p:spPr>
          <a:xfrm>
            <a:off x="0" y="158570"/>
            <a:ext cx="3691054" cy="803516"/>
          </a:xfrm>
          <a:prstGeom prst="rect">
            <a:avLst/>
          </a:prstGeom>
          <a:solidFill>
            <a:srgbClr val="CC00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sp>
        <p:nvSpPr>
          <p:cNvPr id="3" name="Title 10">
            <a:extLst>
              <a:ext uri="{FF2B5EF4-FFF2-40B4-BE49-F238E27FC236}">
                <a16:creationId xmlns:a16="http://schemas.microsoft.com/office/drawing/2014/main" id="{3E6AF9EE-A5DD-4C58-F95D-B2EF8D0301A3}"/>
              </a:ext>
            </a:extLst>
          </p:cNvPr>
          <p:cNvSpPr txBox="1">
            <a:spLocks/>
          </p:cNvSpPr>
          <p:nvPr/>
        </p:nvSpPr>
        <p:spPr>
          <a:xfrm>
            <a:off x="0" y="183043"/>
            <a:ext cx="7961971" cy="661885"/>
          </a:xfrm>
          <a:prstGeom prst="rect">
            <a:avLst/>
          </a:prstGeom>
        </p:spPr>
        <p:txBody>
          <a:bodyPr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b="1" dirty="0">
                <a:solidFill>
                  <a:srgbClr val="FFFFFF"/>
                </a:solidFill>
                <a:latin typeface="Corbel"/>
                <a:cs typeface="Corbel"/>
              </a:rPr>
              <a:t>Building Trap</a:t>
            </a:r>
            <a:endParaRPr lang="en-US" sz="4000" dirty="0">
              <a:latin typeface="Corbel"/>
              <a:cs typeface="Corbel"/>
            </a:endParaRPr>
          </a:p>
        </p:txBody>
      </p:sp>
      <p:sp>
        <p:nvSpPr>
          <p:cNvPr id="4" name="TextBox 3">
            <a:extLst>
              <a:ext uri="{FF2B5EF4-FFF2-40B4-BE49-F238E27FC236}">
                <a16:creationId xmlns:a16="http://schemas.microsoft.com/office/drawing/2014/main" id="{D66CE4D7-88EC-5401-5A31-A4F4892C922F}"/>
              </a:ext>
            </a:extLst>
          </p:cNvPr>
          <p:cNvSpPr txBox="1"/>
          <p:nvPr/>
        </p:nvSpPr>
        <p:spPr>
          <a:xfrm>
            <a:off x="199984" y="1204331"/>
            <a:ext cx="11174260" cy="2585323"/>
          </a:xfrm>
          <a:prstGeom prst="rect">
            <a:avLst/>
          </a:prstGeom>
          <a:noFill/>
        </p:spPr>
        <p:txBody>
          <a:bodyPr wrap="square" rtlCol="0">
            <a:spAutoFit/>
          </a:bodyPr>
          <a:lstStyle/>
          <a:p>
            <a:pPr algn="just"/>
            <a:r>
              <a:rPr lang="en-US" sz="1800" dirty="0">
                <a:effectLst/>
                <a:latin typeface="AdvGulliv"/>
              </a:rPr>
              <a:t>In order to model the </a:t>
            </a:r>
            <a:r>
              <a:rPr lang="en-US" sz="1800" dirty="0" err="1">
                <a:effectLst/>
                <a:latin typeface="AdvGulliv"/>
              </a:rPr>
              <a:t>antlions’s</a:t>
            </a:r>
            <a:r>
              <a:rPr lang="en-US" sz="1800" dirty="0">
                <a:effectLst/>
                <a:latin typeface="AdvGulliv"/>
              </a:rPr>
              <a:t> hunting capability, a roulette wheel is employed. </a:t>
            </a:r>
          </a:p>
          <a:p>
            <a:pPr algn="just"/>
            <a:endParaRPr lang="en-US" sz="1800" dirty="0">
              <a:effectLst/>
              <a:latin typeface="AdvGulliv"/>
            </a:endParaRPr>
          </a:p>
          <a:p>
            <a:pPr algn="just"/>
            <a:r>
              <a:rPr lang="en-US" sz="1800" dirty="0">
                <a:effectLst/>
                <a:latin typeface="AdvGulliv"/>
              </a:rPr>
              <a:t>As </a:t>
            </a:r>
            <a:r>
              <a:rPr lang="en-US" sz="1800" dirty="0">
                <a:solidFill>
                  <a:srgbClr val="007FAD"/>
                </a:solidFill>
                <a:effectLst/>
                <a:latin typeface="AdvGulliv"/>
              </a:rPr>
              <a:t>Fig. 3 </a:t>
            </a:r>
            <a:r>
              <a:rPr lang="en-US" sz="1800" dirty="0">
                <a:effectLst/>
                <a:latin typeface="AdvGulliv"/>
              </a:rPr>
              <a:t>show ants are assumed to be trapped in only one selected antlion.</a:t>
            </a:r>
          </a:p>
          <a:p>
            <a:pPr algn="just"/>
            <a:r>
              <a:rPr lang="en-US" sz="1800" dirty="0">
                <a:effectLst/>
                <a:latin typeface="AdvGulliv"/>
              </a:rPr>
              <a:t> </a:t>
            </a:r>
          </a:p>
          <a:p>
            <a:pPr algn="just"/>
            <a:r>
              <a:rPr lang="en-US" sz="1800" dirty="0">
                <a:effectLst/>
                <a:latin typeface="AdvGulliv"/>
              </a:rPr>
              <a:t>The ALO algorithm is required to utilize a roulette wheel operator for selecting antlions based of their</a:t>
            </a:r>
          </a:p>
          <a:p>
            <a:pPr algn="just"/>
            <a:r>
              <a:rPr lang="en-US" sz="1800" dirty="0">
                <a:effectLst/>
                <a:latin typeface="AdvGulliv"/>
              </a:rPr>
              <a:t>fitness during optimization.</a:t>
            </a:r>
          </a:p>
          <a:p>
            <a:pPr algn="just"/>
            <a:endParaRPr lang="en-US" sz="1800" dirty="0">
              <a:effectLst/>
              <a:latin typeface="AdvGulliv"/>
            </a:endParaRPr>
          </a:p>
          <a:p>
            <a:pPr algn="just"/>
            <a:r>
              <a:rPr lang="en-US" sz="1800" dirty="0">
                <a:effectLst/>
                <a:latin typeface="AdvGulliv"/>
              </a:rPr>
              <a:t>This gives high chances to the fitter antlions for catching ants. </a:t>
            </a:r>
            <a:endParaRPr lang="en-US" dirty="0"/>
          </a:p>
          <a:p>
            <a:pPr algn="just"/>
            <a:endParaRPr lang="en-US" dirty="0"/>
          </a:p>
        </p:txBody>
      </p:sp>
    </p:spTree>
    <p:extLst>
      <p:ext uri="{BB962C8B-B14F-4D97-AF65-F5344CB8AC3E}">
        <p14:creationId xmlns:p14="http://schemas.microsoft.com/office/powerpoint/2010/main" val="1634275063"/>
      </p:ext>
    </p:extLst>
  </p:cSld>
  <p:clrMapOvr>
    <a:masterClrMapping/>
  </p:clrMapOvr>
  <mc:AlternateContent xmlns:mc="http://schemas.openxmlformats.org/markup-compatibility/2006" xmlns:p14="http://schemas.microsoft.com/office/powerpoint/2010/main">
    <mc:Choice Requires="p14">
      <p:transition spd="slow" p14:dur="2000" advTm="13056"/>
    </mc:Choice>
    <mc:Fallback xmlns="">
      <p:transition spd="slow" advTm="13056"/>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73768A-248B-52AE-BC26-0ED31159C635}"/>
              </a:ext>
            </a:extLst>
          </p:cNvPr>
          <p:cNvPicPr>
            <a:picLocks noChangeAspect="1"/>
          </p:cNvPicPr>
          <p:nvPr/>
        </p:nvPicPr>
        <p:blipFill>
          <a:blip r:embed="rId2"/>
          <a:stretch>
            <a:fillRect/>
          </a:stretch>
        </p:blipFill>
        <p:spPr>
          <a:xfrm>
            <a:off x="6748346" y="1920693"/>
            <a:ext cx="4947100" cy="1065991"/>
          </a:xfrm>
          <a:prstGeom prst="rect">
            <a:avLst/>
          </a:prstGeom>
        </p:spPr>
      </p:pic>
      <p:sp>
        <p:nvSpPr>
          <p:cNvPr id="2" name="Rectangle 1">
            <a:extLst>
              <a:ext uri="{FF2B5EF4-FFF2-40B4-BE49-F238E27FC236}">
                <a16:creationId xmlns:a16="http://schemas.microsoft.com/office/drawing/2014/main" id="{B5A32593-65BA-0A42-C16C-20249930079D}"/>
              </a:ext>
            </a:extLst>
          </p:cNvPr>
          <p:cNvSpPr/>
          <p:nvPr/>
        </p:nvSpPr>
        <p:spPr>
          <a:xfrm>
            <a:off x="0" y="158570"/>
            <a:ext cx="6523464" cy="803516"/>
          </a:xfrm>
          <a:prstGeom prst="rect">
            <a:avLst/>
          </a:prstGeom>
          <a:solidFill>
            <a:srgbClr val="CC00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sp>
        <p:nvSpPr>
          <p:cNvPr id="3" name="Title 10">
            <a:extLst>
              <a:ext uri="{FF2B5EF4-FFF2-40B4-BE49-F238E27FC236}">
                <a16:creationId xmlns:a16="http://schemas.microsoft.com/office/drawing/2014/main" id="{BD5C9DAE-29E1-275A-E4DD-DD39CF992BAD}"/>
              </a:ext>
            </a:extLst>
          </p:cNvPr>
          <p:cNvSpPr txBox="1">
            <a:spLocks/>
          </p:cNvSpPr>
          <p:nvPr/>
        </p:nvSpPr>
        <p:spPr>
          <a:xfrm>
            <a:off x="0" y="183043"/>
            <a:ext cx="7961971" cy="661885"/>
          </a:xfrm>
          <a:prstGeom prst="rect">
            <a:avLst/>
          </a:prstGeom>
        </p:spPr>
        <p:txBody>
          <a:bodyPr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b="1" dirty="0">
                <a:solidFill>
                  <a:srgbClr val="FFFFFF"/>
                </a:solidFill>
                <a:latin typeface="Corbel"/>
                <a:cs typeface="Corbel"/>
              </a:rPr>
              <a:t>Sliding ants towards antlion</a:t>
            </a:r>
            <a:endParaRPr lang="en-US" sz="4000" dirty="0">
              <a:latin typeface="Corbel"/>
              <a:cs typeface="Corbel"/>
            </a:endParaRPr>
          </a:p>
        </p:txBody>
      </p:sp>
      <p:sp>
        <p:nvSpPr>
          <p:cNvPr id="4" name="TextBox 3">
            <a:extLst>
              <a:ext uri="{FF2B5EF4-FFF2-40B4-BE49-F238E27FC236}">
                <a16:creationId xmlns:a16="http://schemas.microsoft.com/office/drawing/2014/main" id="{DC96F487-D334-5634-8882-5C536694269F}"/>
              </a:ext>
            </a:extLst>
          </p:cNvPr>
          <p:cNvSpPr txBox="1"/>
          <p:nvPr/>
        </p:nvSpPr>
        <p:spPr>
          <a:xfrm>
            <a:off x="156117" y="1182029"/>
            <a:ext cx="11539329" cy="5355312"/>
          </a:xfrm>
          <a:prstGeom prst="rect">
            <a:avLst/>
          </a:prstGeom>
          <a:noFill/>
        </p:spPr>
        <p:txBody>
          <a:bodyPr wrap="square" rtlCol="0">
            <a:spAutoFit/>
          </a:bodyPr>
          <a:lstStyle/>
          <a:p>
            <a:pPr marL="285750" indent="-285750" algn="l">
              <a:buFont typeface="Arial" panose="020B0604020202020204" pitchFamily="34" charset="0"/>
              <a:buChar char="•"/>
            </a:pPr>
            <a:r>
              <a:rPr lang="en-US" b="1" i="0" u="none" strike="noStrike" dirty="0">
                <a:effectLst/>
                <a:latin typeface="Söhne"/>
              </a:rPr>
              <a:t>Behavior Description</a:t>
            </a:r>
            <a:r>
              <a:rPr lang="en-US" b="0" i="0" u="none" strike="noStrike" dirty="0">
                <a:effectLst/>
                <a:latin typeface="Söhne"/>
              </a:rPr>
              <a:t>:</a:t>
            </a:r>
          </a:p>
          <a:p>
            <a:pPr marL="742950" lvl="1" indent="-285750">
              <a:buFont typeface="Arial" panose="020B0604020202020204" pitchFamily="34" charset="0"/>
              <a:buChar char="•"/>
            </a:pPr>
            <a:r>
              <a:rPr lang="en-US" b="0" i="0" u="none" strike="noStrike" dirty="0">
                <a:effectLst/>
                <a:latin typeface="Söhne"/>
              </a:rPr>
              <a:t>Antlions utilize sand-shooting behavior to slide trapped ants towards the center of their pits, preventing escape.</a:t>
            </a:r>
          </a:p>
          <a:p>
            <a:pPr marL="285750" indent="-285750">
              <a:buFont typeface="Arial" panose="020B0604020202020204" pitchFamily="34" charset="0"/>
              <a:buChar char="•"/>
            </a:pPr>
            <a:r>
              <a:rPr lang="en-US" b="1" i="0" u="none" strike="noStrike" dirty="0">
                <a:effectLst/>
                <a:latin typeface="Söhne"/>
              </a:rPr>
              <a:t>Mathematical Model:</a:t>
            </a:r>
          </a:p>
          <a:p>
            <a:pPr marL="742950" lvl="1" indent="-285750">
              <a:buFont typeface="Arial" panose="020B0604020202020204" pitchFamily="34" charset="0"/>
              <a:buChar char="•"/>
            </a:pPr>
            <a:r>
              <a:rPr lang="en-US" dirty="0">
                <a:latin typeface="Söhne"/>
              </a:rPr>
              <a:t>propose an adaptive decrease in the radius of ants’ </a:t>
            </a:r>
            <a:br>
              <a:rPr lang="en-US" dirty="0">
                <a:latin typeface="Söhne"/>
              </a:rPr>
            </a:br>
            <a:r>
              <a:rPr lang="en-US" dirty="0">
                <a:latin typeface="Söhne"/>
              </a:rPr>
              <a:t>random walks hypersphere to mimic this behavior.</a:t>
            </a:r>
          </a:p>
          <a:p>
            <a:pPr marL="742950" lvl="1" indent="-285750">
              <a:buFont typeface="Arial" panose="020B0604020202020204" pitchFamily="34" charset="0"/>
              <a:buChar char="•"/>
            </a:pPr>
            <a:endParaRPr lang="en-US" dirty="0">
              <a:latin typeface="Söhne"/>
            </a:endParaRPr>
          </a:p>
          <a:p>
            <a:pPr algn="l"/>
            <a:r>
              <a:rPr lang="en-US" b="1" i="0" u="none" strike="noStrike" dirty="0">
                <a:effectLst/>
                <a:latin typeface="Söhne"/>
              </a:rPr>
              <a:t>Adaptive Ratio Calculation</a:t>
            </a:r>
            <a:r>
              <a:rPr lang="en-US" b="0" i="0" u="none" strike="noStrike" dirty="0">
                <a:effectLst/>
                <a:latin typeface="Söhne"/>
              </a:rPr>
              <a:t>:</a:t>
            </a:r>
          </a:p>
          <a:p>
            <a:pPr lvl="1" algn="l"/>
            <a:r>
              <a:rPr lang="en-US" dirty="0">
                <a:latin typeface="KaTeX_Main"/>
              </a:rPr>
              <a:t>I</a:t>
            </a:r>
            <a:r>
              <a:rPr lang="en-US" b="0" i="0" u="none" strike="noStrike" dirty="0">
                <a:effectLst/>
                <a:latin typeface="KaTeX_Main"/>
              </a:rPr>
              <a:t>= 10</a:t>
            </a:r>
            <a:r>
              <a:rPr lang="en-US" b="0" i="0" u="none" strike="noStrike" baseline="30000" dirty="0">
                <a:effectLst/>
                <a:latin typeface="KaTeX_Main"/>
              </a:rPr>
              <a:t>w t/T</a:t>
            </a:r>
            <a:r>
              <a:rPr lang="en-US" b="0" i="0" u="none" strike="noStrike" dirty="0">
                <a:effectLst/>
                <a:latin typeface="KaTeX_Main"/>
              </a:rPr>
              <a:t>  </a:t>
            </a:r>
          </a:p>
          <a:p>
            <a:pPr lvl="1" algn="l"/>
            <a:r>
              <a:rPr lang="en-US" b="0" i="0" u="none" strike="noStrike" dirty="0">
                <a:effectLst/>
                <a:latin typeface="KaTeX_Main"/>
              </a:rPr>
              <a:t>t</a:t>
            </a:r>
            <a:r>
              <a:rPr lang="en-US" b="0" i="0" u="none" strike="noStrike" dirty="0">
                <a:effectLst/>
                <a:latin typeface="Söhne"/>
              </a:rPr>
              <a:t> is the current iteration </a:t>
            </a:r>
          </a:p>
          <a:p>
            <a:pPr lvl="1" algn="l"/>
            <a:r>
              <a:rPr lang="en-US" b="0" i="0" u="none" strike="noStrike" dirty="0">
                <a:effectLst/>
                <a:latin typeface="KaTeX_Main"/>
              </a:rPr>
              <a:t>T</a:t>
            </a:r>
            <a:r>
              <a:rPr lang="en-US" b="0" i="0" u="none" strike="noStrike" dirty="0">
                <a:effectLst/>
                <a:latin typeface="Söhne"/>
              </a:rPr>
              <a:t> is the maximum number of iterations.</a:t>
            </a:r>
          </a:p>
          <a:p>
            <a:pPr lvl="1" algn="l"/>
            <a:r>
              <a:rPr lang="en-US" dirty="0">
                <a:latin typeface="Söhne"/>
              </a:rPr>
              <a:t>w is a constant that </a:t>
            </a:r>
            <a:r>
              <a:rPr lang="en-US" b="0" i="0" u="none" strike="noStrike" dirty="0">
                <a:effectLst/>
                <a:latin typeface="Söhne"/>
              </a:rPr>
              <a:t>adjusts based on the current iteration to fine-tune the adaptation.</a:t>
            </a:r>
          </a:p>
          <a:p>
            <a:pPr algn="l"/>
            <a:r>
              <a:rPr lang="en-US" b="1" i="0" u="none" strike="noStrike" dirty="0">
                <a:effectLst/>
                <a:latin typeface="Söhne"/>
              </a:rPr>
              <a:t>Accuracy Level Adjustment</a:t>
            </a:r>
            <a:r>
              <a:rPr lang="en-US" b="0" i="0" u="none" strike="noStrike" dirty="0">
                <a:effectLst/>
                <a:latin typeface="Söhne"/>
              </a:rPr>
              <a:t>:</a:t>
            </a:r>
          </a:p>
          <a:p>
            <a:pPr lvl="1" algn="l"/>
            <a:r>
              <a:rPr lang="en-US" b="0" i="0" u="none" strike="noStrike" dirty="0">
                <a:effectLst/>
                <a:latin typeface="Söhne"/>
              </a:rPr>
              <a:t>Constant </a:t>
            </a:r>
            <a:r>
              <a:rPr lang="en-US" b="0" i="0" u="none" strike="noStrike" dirty="0">
                <a:effectLst/>
                <a:latin typeface="KaTeX_Main"/>
              </a:rPr>
              <a:t>w</a:t>
            </a:r>
            <a:r>
              <a:rPr lang="en-US" b="0" i="0" u="none" strike="noStrike" dirty="0">
                <a:effectLst/>
                <a:latin typeface="Söhne"/>
              </a:rPr>
              <a:t> influences the rate of radius decrease, allowing for control over the exploitation accuracy level.</a:t>
            </a:r>
          </a:p>
          <a:p>
            <a:pPr algn="l"/>
            <a:r>
              <a:rPr lang="en-US" b="1" dirty="0">
                <a:latin typeface="Söhne"/>
              </a:rPr>
              <a:t>I</a:t>
            </a:r>
            <a:r>
              <a:rPr lang="en-US" b="1" i="0" u="none" strike="noStrike" dirty="0">
                <a:effectLst/>
                <a:latin typeface="Söhne"/>
              </a:rPr>
              <a:t>llustrative Visualization</a:t>
            </a:r>
            <a:r>
              <a:rPr lang="en-US" b="0" i="0" u="none" strike="noStrike" dirty="0">
                <a:effectLst/>
                <a:latin typeface="Söhne"/>
              </a:rPr>
              <a:t>:</a:t>
            </a:r>
          </a:p>
          <a:p>
            <a:pPr lvl="1" algn="l"/>
            <a:r>
              <a:rPr lang="en-US" b="0" i="0" u="none" strike="noStrike" dirty="0">
                <a:effectLst/>
                <a:latin typeface="Söhne"/>
              </a:rPr>
              <a:t>Figure 4 depicts the decreasing behavior using Equations (2.10) and (2.11), mimicking the sliding process of ants inside the pits.</a:t>
            </a:r>
          </a:p>
          <a:p>
            <a:pPr marL="742950" lvl="1" indent="-285750">
              <a:buFont typeface="Arial" panose="020B0604020202020204" pitchFamily="34" charset="0"/>
              <a:buChar char="•"/>
            </a:pPr>
            <a:endParaRPr lang="en-US" dirty="0">
              <a:latin typeface="Söhne"/>
            </a:endParaRPr>
          </a:p>
          <a:p>
            <a:pPr marL="742950" lvl="1" indent="-285750">
              <a:buFont typeface="Arial" panose="020B0604020202020204" pitchFamily="34" charset="0"/>
              <a:buChar char="•"/>
            </a:pPr>
            <a:endParaRPr lang="en-US" b="0" i="0" u="none" strike="noStrike" dirty="0">
              <a:effectLst/>
              <a:latin typeface="Söhne"/>
            </a:endParaRPr>
          </a:p>
          <a:p>
            <a:endParaRPr lang="en-US" dirty="0"/>
          </a:p>
        </p:txBody>
      </p:sp>
      <p:pic>
        <p:nvPicPr>
          <p:cNvPr id="6" name="Picture 5">
            <a:extLst>
              <a:ext uri="{FF2B5EF4-FFF2-40B4-BE49-F238E27FC236}">
                <a16:creationId xmlns:a16="http://schemas.microsoft.com/office/drawing/2014/main" id="{ACAB1292-210B-3CC5-C767-D1AE91143750}"/>
              </a:ext>
            </a:extLst>
          </p:cNvPr>
          <p:cNvPicPr>
            <a:picLocks noChangeAspect="1"/>
          </p:cNvPicPr>
          <p:nvPr/>
        </p:nvPicPr>
        <p:blipFill>
          <a:blip r:embed="rId3"/>
          <a:stretch>
            <a:fillRect/>
          </a:stretch>
        </p:blipFill>
        <p:spPr>
          <a:xfrm>
            <a:off x="9014676" y="3032010"/>
            <a:ext cx="1891216" cy="1191383"/>
          </a:xfrm>
          <a:prstGeom prst="rect">
            <a:avLst/>
          </a:prstGeom>
        </p:spPr>
      </p:pic>
    </p:spTree>
    <p:extLst>
      <p:ext uri="{BB962C8B-B14F-4D97-AF65-F5344CB8AC3E}">
        <p14:creationId xmlns:p14="http://schemas.microsoft.com/office/powerpoint/2010/main" val="3776635801"/>
      </p:ext>
    </p:extLst>
  </p:cSld>
  <p:clrMapOvr>
    <a:masterClrMapping/>
  </p:clrMapOvr>
  <mc:AlternateContent xmlns:mc="http://schemas.openxmlformats.org/markup-compatibility/2006" xmlns:p14="http://schemas.microsoft.com/office/powerpoint/2010/main">
    <mc:Choice Requires="p14">
      <p:transition spd="slow" p14:dur="2000" advTm="6409"/>
    </mc:Choice>
    <mc:Fallback xmlns="">
      <p:transition spd="slow" advTm="6409"/>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EA5C16-AC83-FC02-28C7-3932886532AA}"/>
              </a:ext>
            </a:extLst>
          </p:cNvPr>
          <p:cNvPicPr>
            <a:picLocks noChangeAspect="1"/>
          </p:cNvPicPr>
          <p:nvPr/>
        </p:nvPicPr>
        <p:blipFill>
          <a:blip r:embed="rId2"/>
          <a:stretch>
            <a:fillRect/>
          </a:stretch>
        </p:blipFill>
        <p:spPr>
          <a:xfrm>
            <a:off x="2982435" y="1164642"/>
            <a:ext cx="6227129" cy="4577205"/>
          </a:xfrm>
          <a:prstGeom prst="rect">
            <a:avLst/>
          </a:prstGeom>
        </p:spPr>
      </p:pic>
    </p:spTree>
    <p:extLst>
      <p:ext uri="{BB962C8B-B14F-4D97-AF65-F5344CB8AC3E}">
        <p14:creationId xmlns:p14="http://schemas.microsoft.com/office/powerpoint/2010/main" val="3748505396"/>
      </p:ext>
    </p:extLst>
  </p:cSld>
  <p:clrMapOvr>
    <a:masterClrMapping/>
  </p:clrMapOvr>
  <mc:AlternateContent xmlns:mc="http://schemas.openxmlformats.org/markup-compatibility/2006" xmlns:p14="http://schemas.microsoft.com/office/powerpoint/2010/main">
    <mc:Choice Requires="p14">
      <p:transition spd="slow" p14:dur="2000" advTm="1324"/>
    </mc:Choice>
    <mc:Fallback xmlns="">
      <p:transition spd="slow" advTm="1324"/>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422E2B-1EE1-BA5F-9D80-98FDA4744FAF}"/>
              </a:ext>
            </a:extLst>
          </p:cNvPr>
          <p:cNvSpPr/>
          <p:nvPr/>
        </p:nvSpPr>
        <p:spPr>
          <a:xfrm>
            <a:off x="-1" y="158570"/>
            <a:ext cx="9556595" cy="803516"/>
          </a:xfrm>
          <a:prstGeom prst="rect">
            <a:avLst/>
          </a:prstGeom>
          <a:solidFill>
            <a:srgbClr val="CC00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sp>
        <p:nvSpPr>
          <p:cNvPr id="3" name="Title 10">
            <a:extLst>
              <a:ext uri="{FF2B5EF4-FFF2-40B4-BE49-F238E27FC236}">
                <a16:creationId xmlns:a16="http://schemas.microsoft.com/office/drawing/2014/main" id="{F8235779-9B54-683E-51C0-37E5A2546056}"/>
              </a:ext>
            </a:extLst>
          </p:cNvPr>
          <p:cNvSpPr txBox="1">
            <a:spLocks/>
          </p:cNvSpPr>
          <p:nvPr/>
        </p:nvSpPr>
        <p:spPr>
          <a:xfrm>
            <a:off x="0" y="183043"/>
            <a:ext cx="8675649" cy="661885"/>
          </a:xfrm>
          <a:prstGeom prst="rect">
            <a:avLst/>
          </a:prstGeom>
        </p:spPr>
        <p:txBody>
          <a:bodyPr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b="1" dirty="0">
                <a:solidFill>
                  <a:srgbClr val="FFFFFF"/>
                </a:solidFill>
                <a:latin typeface="Corbel"/>
                <a:cs typeface="Corbel"/>
              </a:rPr>
              <a:t>Catching prey and re-building the pit</a:t>
            </a:r>
            <a:endParaRPr lang="en-US" sz="4000" dirty="0">
              <a:latin typeface="Corbel"/>
              <a:cs typeface="Corbel"/>
            </a:endParaRPr>
          </a:p>
        </p:txBody>
      </p:sp>
      <p:sp>
        <p:nvSpPr>
          <p:cNvPr id="4" name="TextBox 3">
            <a:extLst>
              <a:ext uri="{FF2B5EF4-FFF2-40B4-BE49-F238E27FC236}">
                <a16:creationId xmlns:a16="http://schemas.microsoft.com/office/drawing/2014/main" id="{5F9D8175-6ECB-6737-2B15-271BF41F424F}"/>
              </a:ext>
            </a:extLst>
          </p:cNvPr>
          <p:cNvSpPr txBox="1"/>
          <p:nvPr/>
        </p:nvSpPr>
        <p:spPr>
          <a:xfrm>
            <a:off x="111512" y="1148576"/>
            <a:ext cx="11753386" cy="5078313"/>
          </a:xfrm>
          <a:prstGeom prst="rect">
            <a:avLst/>
          </a:prstGeom>
          <a:noFill/>
        </p:spPr>
        <p:txBody>
          <a:bodyPr wrap="square" rtlCol="0">
            <a:spAutoFit/>
          </a:bodyPr>
          <a:lstStyle/>
          <a:p>
            <a:r>
              <a:rPr lang="en-US" dirty="0"/>
              <a:t>Catching Prey and Re-building the Pit:</a:t>
            </a:r>
          </a:p>
          <a:p>
            <a:r>
              <a:rPr lang="en-US" b="1" dirty="0"/>
              <a:t>Final Stage of Hunt:</a:t>
            </a:r>
          </a:p>
          <a:p>
            <a:r>
              <a:rPr lang="en-US" dirty="0"/>
              <a:t>   - When an ant reaches the bottom of the pit and is caught in the antlion's jaw, it marks the final stage of the hunt.</a:t>
            </a:r>
          </a:p>
          <a:p>
            <a:r>
              <a:rPr lang="en-US" dirty="0"/>
              <a:t>   - The antlion then pulls the ant inside the sand and consumes its body, completing the hunting process.</a:t>
            </a:r>
          </a:p>
          <a:p>
            <a:r>
              <a:rPr lang="en-US" b="1" dirty="0"/>
              <a:t>Mimicking the Process:</a:t>
            </a:r>
          </a:p>
          <a:p>
            <a:r>
              <a:rPr lang="en-US" dirty="0"/>
              <a:t>   - To simulate this process in the optimization algorithm, it's assumed that catching prey occurs when an ant becomes fitter than its corresponding antlion.</a:t>
            </a:r>
          </a:p>
          <a:p>
            <a:r>
              <a:rPr lang="en-US" dirty="0"/>
              <a:t>   - When an ant is caught, the antlion updates its position to the latest position of the hunted ant to enhance its chance of catching new prey.</a:t>
            </a:r>
          </a:p>
          <a:p>
            <a:r>
              <a:rPr lang="en-US" b="1" dirty="0"/>
              <a:t>Proposed Equation:</a:t>
            </a:r>
          </a:p>
          <a:p>
            <a:endParaRPr lang="en-US" dirty="0"/>
          </a:p>
          <a:p>
            <a:endParaRPr lang="en-US" dirty="0"/>
          </a:p>
          <a:p>
            <a:r>
              <a:rPr lang="en-US" dirty="0"/>
              <a:t>- </a:t>
            </a:r>
            <a:r>
              <a:rPr lang="en-US" sz="1800" b="1" dirty="0">
                <a:effectLst/>
                <a:latin typeface="AdvGulliv"/>
              </a:rPr>
              <a:t>t </a:t>
            </a:r>
            <a:r>
              <a:rPr lang="en-US" sz="1800" dirty="0">
                <a:effectLst/>
                <a:latin typeface="AdvGulliv"/>
              </a:rPr>
              <a:t>shows the current iteration </a:t>
            </a:r>
            <a:endParaRPr lang="en-US" dirty="0"/>
          </a:p>
          <a:p>
            <a:r>
              <a:rPr lang="en-US" dirty="0"/>
              <a:t>-</a:t>
            </a:r>
            <a:r>
              <a:rPr lang="en-US" sz="1800" b="1" dirty="0" err="1">
                <a:effectLst/>
                <a:latin typeface="AdvGulliv"/>
              </a:rPr>
              <a:t>Antlion</a:t>
            </a:r>
            <a:r>
              <a:rPr lang="en-US" b="1" baseline="30000" dirty="0" err="1">
                <a:latin typeface="AdvGulliv"/>
              </a:rPr>
              <a:t>t</a:t>
            </a:r>
            <a:r>
              <a:rPr lang="en-US" b="1" baseline="-25000" dirty="0" err="1">
                <a:latin typeface="AdvGulliv"/>
              </a:rPr>
              <a:t>j</a:t>
            </a:r>
            <a:r>
              <a:rPr lang="en-US" sz="1800" b="1" dirty="0">
                <a:effectLst/>
                <a:latin typeface="AdvGulliv"/>
              </a:rPr>
              <a:t> </a:t>
            </a:r>
            <a:r>
              <a:rPr lang="en-US" sz="1800" dirty="0">
                <a:effectLst/>
                <a:latin typeface="AdvGulliv"/>
              </a:rPr>
              <a:t>shows the position of selected </a:t>
            </a:r>
            <a:r>
              <a:rPr lang="en-US" sz="1800" b="1" dirty="0" err="1">
                <a:effectLst/>
                <a:latin typeface="AdvGulliv"/>
              </a:rPr>
              <a:t>j</a:t>
            </a:r>
            <a:r>
              <a:rPr lang="en-US" sz="1800" b="1" baseline="30000" dirty="0" err="1">
                <a:effectLst/>
                <a:latin typeface="AdvGulliv"/>
              </a:rPr>
              <a:t>th</a:t>
            </a:r>
            <a:r>
              <a:rPr lang="en-US" sz="1800" dirty="0">
                <a:effectLst/>
                <a:latin typeface="AdvGulliv"/>
              </a:rPr>
              <a:t> </a:t>
            </a:r>
            <a:r>
              <a:rPr lang="en-US" dirty="0">
                <a:latin typeface="AdvGulliv"/>
              </a:rPr>
              <a:t>A</a:t>
            </a:r>
            <a:r>
              <a:rPr lang="en-US" sz="1800" dirty="0">
                <a:effectLst/>
                <a:latin typeface="AdvGulliv"/>
              </a:rPr>
              <a:t>ntlion at </a:t>
            </a:r>
            <a:r>
              <a:rPr lang="en-US" sz="1800" b="1" dirty="0" err="1">
                <a:effectLst/>
                <a:latin typeface="AdvGulliv"/>
              </a:rPr>
              <a:t>t</a:t>
            </a:r>
            <a:r>
              <a:rPr lang="en-US" sz="1800" b="1" baseline="30000" dirty="0" err="1">
                <a:effectLst/>
                <a:latin typeface="AdvGulliv"/>
              </a:rPr>
              <a:t>th</a:t>
            </a:r>
            <a:r>
              <a:rPr lang="en-US" sz="1800" dirty="0">
                <a:effectLst/>
                <a:latin typeface="AdvGulliv"/>
              </a:rPr>
              <a:t> iteration </a:t>
            </a:r>
          </a:p>
          <a:p>
            <a:r>
              <a:rPr lang="en-US" dirty="0">
                <a:latin typeface="AdvGulliv"/>
              </a:rPr>
              <a:t>- </a:t>
            </a:r>
            <a:r>
              <a:rPr lang="en-US" sz="1800" b="1" dirty="0">
                <a:effectLst/>
                <a:latin typeface="AdvGulliv"/>
              </a:rPr>
              <a:t>Ant</a:t>
            </a:r>
            <a:r>
              <a:rPr lang="en-US" sz="1800" b="1" baseline="30000" dirty="0">
                <a:effectLst/>
                <a:latin typeface="AdvGulliv"/>
              </a:rPr>
              <a:t>t</a:t>
            </a:r>
            <a:r>
              <a:rPr lang="en-US" sz="1800" b="1" baseline="-25000" dirty="0">
                <a:effectLst/>
                <a:latin typeface="AdvGulliv"/>
              </a:rPr>
              <a:t>i</a:t>
            </a:r>
            <a:r>
              <a:rPr lang="en-US" sz="1800" b="1" dirty="0">
                <a:effectLst/>
                <a:latin typeface="AdvGulliv"/>
              </a:rPr>
              <a:t> </a:t>
            </a:r>
            <a:r>
              <a:rPr lang="en-US" sz="1800" dirty="0">
                <a:effectLst/>
                <a:latin typeface="AdvGulliv"/>
              </a:rPr>
              <a:t>indicates the position of </a:t>
            </a:r>
            <a:r>
              <a:rPr lang="en-US" sz="1800" b="1" dirty="0" err="1">
                <a:effectLst/>
                <a:latin typeface="AdvGulliv"/>
              </a:rPr>
              <a:t>i</a:t>
            </a:r>
            <a:r>
              <a:rPr lang="en-US" sz="1800" b="1" baseline="30000" dirty="0" err="1">
                <a:effectLst/>
                <a:latin typeface="AdvGulliv"/>
              </a:rPr>
              <a:t>th</a:t>
            </a:r>
            <a:r>
              <a:rPr lang="en-US" sz="1800" dirty="0">
                <a:effectLst/>
                <a:latin typeface="AdvGulliv"/>
              </a:rPr>
              <a:t> ant at </a:t>
            </a:r>
            <a:r>
              <a:rPr lang="en-US" sz="1800" b="1" dirty="0" err="1">
                <a:effectLst/>
                <a:latin typeface="AdvGulliv"/>
              </a:rPr>
              <a:t>t</a:t>
            </a:r>
            <a:r>
              <a:rPr lang="en-US" sz="1800" b="1" baseline="30000" dirty="0" err="1">
                <a:effectLst/>
                <a:latin typeface="AdvGulliv"/>
              </a:rPr>
              <a:t>th</a:t>
            </a:r>
            <a:r>
              <a:rPr lang="en-US" sz="1800" b="1" dirty="0">
                <a:effectLst/>
                <a:latin typeface="AdvGulliv"/>
              </a:rPr>
              <a:t> </a:t>
            </a:r>
            <a:r>
              <a:rPr lang="en-US" sz="1800" dirty="0">
                <a:effectLst/>
                <a:latin typeface="AdvGulliv"/>
              </a:rPr>
              <a:t> iteration. </a:t>
            </a:r>
            <a:endParaRPr lang="en-US" dirty="0"/>
          </a:p>
          <a:p>
            <a:endParaRPr lang="en-US" dirty="0"/>
          </a:p>
          <a:p>
            <a:r>
              <a:rPr lang="en-US" dirty="0"/>
              <a:t>By incorporating this equation into the algorithm, the antlions adaptively adjust their positions based on successful prey catches, thereby improving their hunting efficiency and increasing the likelihood of capturing new prey.</a:t>
            </a:r>
          </a:p>
        </p:txBody>
      </p:sp>
      <p:pic>
        <p:nvPicPr>
          <p:cNvPr id="5" name="Picture 4">
            <a:extLst>
              <a:ext uri="{FF2B5EF4-FFF2-40B4-BE49-F238E27FC236}">
                <a16:creationId xmlns:a16="http://schemas.microsoft.com/office/drawing/2014/main" id="{46110651-0508-61B8-1D24-C3BEFE399D25}"/>
              </a:ext>
            </a:extLst>
          </p:cNvPr>
          <p:cNvPicPr>
            <a:picLocks noChangeAspect="1"/>
          </p:cNvPicPr>
          <p:nvPr/>
        </p:nvPicPr>
        <p:blipFill>
          <a:blip r:embed="rId2"/>
          <a:stretch>
            <a:fillRect/>
          </a:stretch>
        </p:blipFill>
        <p:spPr>
          <a:xfrm>
            <a:off x="327102" y="3937945"/>
            <a:ext cx="3488473" cy="564159"/>
          </a:xfrm>
          <a:prstGeom prst="rect">
            <a:avLst/>
          </a:prstGeom>
        </p:spPr>
      </p:pic>
    </p:spTree>
    <p:extLst>
      <p:ext uri="{BB962C8B-B14F-4D97-AF65-F5344CB8AC3E}">
        <p14:creationId xmlns:p14="http://schemas.microsoft.com/office/powerpoint/2010/main" val="3772232942"/>
      </p:ext>
    </p:extLst>
  </p:cSld>
  <p:clrMapOvr>
    <a:masterClrMapping/>
  </p:clrMapOvr>
  <mc:AlternateContent xmlns:mc="http://schemas.openxmlformats.org/markup-compatibility/2006" xmlns:p14="http://schemas.microsoft.com/office/powerpoint/2010/main">
    <mc:Choice Requires="p14">
      <p:transition spd="slow" p14:dur="2000" advTm="20536"/>
    </mc:Choice>
    <mc:Fallback xmlns="">
      <p:transition spd="slow" advTm="20536"/>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0604705-FE58-C030-FAFC-0121A424EEF0}"/>
              </a:ext>
            </a:extLst>
          </p:cNvPr>
          <p:cNvSpPr/>
          <p:nvPr/>
        </p:nvSpPr>
        <p:spPr>
          <a:xfrm>
            <a:off x="0" y="158570"/>
            <a:ext cx="2219094" cy="803516"/>
          </a:xfrm>
          <a:prstGeom prst="rect">
            <a:avLst/>
          </a:prstGeom>
          <a:solidFill>
            <a:srgbClr val="CC00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sp>
        <p:nvSpPr>
          <p:cNvPr id="3" name="Title 10">
            <a:extLst>
              <a:ext uri="{FF2B5EF4-FFF2-40B4-BE49-F238E27FC236}">
                <a16:creationId xmlns:a16="http://schemas.microsoft.com/office/drawing/2014/main" id="{E76C9326-140C-871D-43B7-22516AE37EE4}"/>
              </a:ext>
            </a:extLst>
          </p:cNvPr>
          <p:cNvSpPr txBox="1">
            <a:spLocks/>
          </p:cNvSpPr>
          <p:nvPr/>
        </p:nvSpPr>
        <p:spPr>
          <a:xfrm>
            <a:off x="0" y="183043"/>
            <a:ext cx="1784195" cy="661885"/>
          </a:xfrm>
          <a:prstGeom prst="rect">
            <a:avLst/>
          </a:prstGeom>
        </p:spPr>
        <p:txBody>
          <a:bodyPr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b="1" dirty="0">
                <a:solidFill>
                  <a:srgbClr val="FFFFFF"/>
                </a:solidFill>
                <a:latin typeface="Corbel"/>
                <a:cs typeface="Corbel"/>
              </a:rPr>
              <a:t>Elitism</a:t>
            </a:r>
            <a:endParaRPr lang="en-US" sz="4000" dirty="0">
              <a:latin typeface="Corbel"/>
              <a:cs typeface="Corbel"/>
            </a:endParaRPr>
          </a:p>
        </p:txBody>
      </p:sp>
      <p:sp>
        <p:nvSpPr>
          <p:cNvPr id="4" name="TextBox 3">
            <a:extLst>
              <a:ext uri="{FF2B5EF4-FFF2-40B4-BE49-F238E27FC236}">
                <a16:creationId xmlns:a16="http://schemas.microsoft.com/office/drawing/2014/main" id="{9E953A2D-137F-4747-9DA1-4176E5990BC6}"/>
              </a:ext>
            </a:extLst>
          </p:cNvPr>
          <p:cNvSpPr txBox="1"/>
          <p:nvPr/>
        </p:nvSpPr>
        <p:spPr>
          <a:xfrm>
            <a:off x="200722" y="1048215"/>
            <a:ext cx="11697629" cy="5632311"/>
          </a:xfrm>
          <a:prstGeom prst="rect">
            <a:avLst/>
          </a:prstGeom>
          <a:noFill/>
        </p:spPr>
        <p:txBody>
          <a:bodyPr wrap="square" rtlCol="0">
            <a:spAutoFit/>
          </a:bodyPr>
          <a:lstStyle/>
          <a:p>
            <a:r>
              <a:rPr lang="en-US" b="1" dirty="0"/>
              <a:t>Significance in Evolutionary Algorithms:</a:t>
            </a:r>
          </a:p>
          <a:p>
            <a:r>
              <a:rPr lang="en-US" dirty="0"/>
              <a:t>   - Elitism is a crucial feature in evolutionary algorithms, preserving the best solution(s) attained throughout the optimization process.</a:t>
            </a:r>
          </a:p>
          <a:p>
            <a:r>
              <a:rPr lang="en-US" b="1" dirty="0"/>
              <a:t>Implementation in the Study:</a:t>
            </a:r>
          </a:p>
          <a:p>
            <a:r>
              <a:rPr lang="en-US" dirty="0"/>
              <a:t>   - In this study, the best antlion obtained in each iteration is saved and regarded as an elite.</a:t>
            </a:r>
          </a:p>
          <a:p>
            <a:r>
              <a:rPr lang="en-US" dirty="0"/>
              <a:t>   - The elite represents the fittest antlion, capable of influencing the movements of all ants during iterations.</a:t>
            </a:r>
          </a:p>
          <a:p>
            <a:endParaRPr lang="en-US" dirty="0"/>
          </a:p>
          <a:p>
            <a:r>
              <a:rPr lang="en-US" b="1" dirty="0"/>
              <a:t>Elite's Influence on Ants:</a:t>
            </a:r>
          </a:p>
          <a:p>
            <a:r>
              <a:rPr lang="en-US" dirty="0"/>
              <a:t>   - Every ant randomly moves around a selected antlion chosen by the roulette wheel and the elite simultaneously.</a:t>
            </a:r>
          </a:p>
          <a:p>
            <a:r>
              <a:rPr lang="en-US" b="1" dirty="0"/>
              <a:t>Equation for Ant Movement:</a:t>
            </a:r>
          </a:p>
          <a:p>
            <a:endParaRPr lang="en-US" dirty="0"/>
          </a:p>
          <a:p>
            <a:endParaRPr lang="en-US" dirty="0"/>
          </a:p>
          <a:p>
            <a:endParaRPr lang="en-US" dirty="0"/>
          </a:p>
          <a:p>
            <a:r>
              <a:rPr lang="en-US" b="1" dirty="0"/>
              <a:t>Combined Influence:</a:t>
            </a:r>
          </a:p>
          <a:p>
            <a:r>
              <a:rPr lang="en-US" dirty="0"/>
              <a:t>   - By averaging the random walks around both the selected antlion and the elite, ants are guided in their movement, benefiting from the collective influence of both.</a:t>
            </a:r>
          </a:p>
          <a:p>
            <a:endParaRPr lang="en-US" dirty="0"/>
          </a:p>
          <a:p>
            <a:r>
              <a:rPr lang="en-US" b="1" dirty="0"/>
              <a:t>Enhancing Exploration and Exploitation:</a:t>
            </a:r>
          </a:p>
          <a:p>
            <a:r>
              <a:rPr lang="en-US" dirty="0"/>
              <a:t>   - Incorporating elitism ensures that the optimization process balances exploration of new solutions and exploitation of promising regions in the search space, leading to improved convergence towards optimal solutions.</a:t>
            </a:r>
          </a:p>
        </p:txBody>
      </p:sp>
      <p:pic>
        <p:nvPicPr>
          <p:cNvPr id="5" name="Picture 4">
            <a:extLst>
              <a:ext uri="{FF2B5EF4-FFF2-40B4-BE49-F238E27FC236}">
                <a16:creationId xmlns:a16="http://schemas.microsoft.com/office/drawing/2014/main" id="{D962F2A5-9B55-3C26-F773-64479C0C9B5C}"/>
              </a:ext>
            </a:extLst>
          </p:cNvPr>
          <p:cNvPicPr>
            <a:picLocks noChangeAspect="1"/>
          </p:cNvPicPr>
          <p:nvPr/>
        </p:nvPicPr>
        <p:blipFill>
          <a:blip r:embed="rId2"/>
          <a:stretch>
            <a:fillRect/>
          </a:stretch>
        </p:blipFill>
        <p:spPr>
          <a:xfrm>
            <a:off x="1109547" y="3844537"/>
            <a:ext cx="1715585" cy="762896"/>
          </a:xfrm>
          <a:prstGeom prst="rect">
            <a:avLst/>
          </a:prstGeom>
        </p:spPr>
      </p:pic>
      <p:sp>
        <p:nvSpPr>
          <p:cNvPr id="6" name="TextBox 5">
            <a:extLst>
              <a:ext uri="{FF2B5EF4-FFF2-40B4-BE49-F238E27FC236}">
                <a16:creationId xmlns:a16="http://schemas.microsoft.com/office/drawing/2014/main" id="{55F0CAE6-F703-AD98-AE7F-9FCF04FA229F}"/>
              </a:ext>
            </a:extLst>
          </p:cNvPr>
          <p:cNvSpPr txBox="1"/>
          <p:nvPr/>
        </p:nvSpPr>
        <p:spPr>
          <a:xfrm>
            <a:off x="3278458" y="3746811"/>
            <a:ext cx="7549376" cy="1077218"/>
          </a:xfrm>
          <a:prstGeom prst="rect">
            <a:avLst/>
          </a:prstGeom>
          <a:noFill/>
        </p:spPr>
        <p:txBody>
          <a:bodyPr wrap="square" rtlCol="0">
            <a:spAutoFit/>
          </a:bodyPr>
          <a:lstStyle/>
          <a:p>
            <a:r>
              <a:rPr lang="en-US" sz="1600" dirty="0"/>
              <a:t>- </a:t>
            </a:r>
            <a:r>
              <a:rPr lang="en-US" sz="1600" b="1" dirty="0" err="1">
                <a:effectLst/>
                <a:latin typeface="AdvGulliv"/>
              </a:rPr>
              <a:t>R</a:t>
            </a:r>
            <a:r>
              <a:rPr lang="en-US" sz="1600" b="1" baseline="30000" dirty="0" err="1">
                <a:effectLst/>
                <a:latin typeface="AdvGulliv"/>
              </a:rPr>
              <a:t>t</a:t>
            </a:r>
            <a:r>
              <a:rPr lang="en-US" sz="1600" b="1" baseline="-25000" dirty="0" err="1">
                <a:effectLst/>
                <a:latin typeface="AdvGulliv"/>
              </a:rPr>
              <a:t>a</a:t>
            </a:r>
            <a:r>
              <a:rPr lang="en-US" sz="1600" b="1" dirty="0">
                <a:effectLst/>
                <a:latin typeface="AdvGulliv"/>
              </a:rPr>
              <a:t> </a:t>
            </a:r>
            <a:r>
              <a:rPr lang="en-US" sz="1600" dirty="0">
                <a:effectLst/>
                <a:latin typeface="AdvGulliv"/>
              </a:rPr>
              <a:t>is the random walk around the antlion selected by the roulette wheel at </a:t>
            </a:r>
            <a:r>
              <a:rPr lang="en-US" sz="1600" dirty="0" err="1">
                <a:effectLst/>
                <a:latin typeface="AdvGulliv"/>
              </a:rPr>
              <a:t>t</a:t>
            </a:r>
            <a:r>
              <a:rPr lang="en-US" sz="1600" baseline="30000" dirty="0" err="1">
                <a:effectLst/>
                <a:latin typeface="AdvGulliv"/>
              </a:rPr>
              <a:t>th</a:t>
            </a:r>
            <a:r>
              <a:rPr lang="en-US" sz="1600" dirty="0">
                <a:effectLst/>
                <a:latin typeface="AdvGulliv"/>
              </a:rPr>
              <a:t> iteration </a:t>
            </a:r>
            <a:endParaRPr lang="en-US" sz="1600" dirty="0"/>
          </a:p>
          <a:p>
            <a:r>
              <a:rPr lang="en-US" sz="1600" dirty="0"/>
              <a:t>- </a:t>
            </a:r>
            <a:r>
              <a:rPr lang="en-US" sz="1600" b="1" dirty="0" err="1">
                <a:effectLst/>
                <a:latin typeface="AdvGulliv"/>
              </a:rPr>
              <a:t>R</a:t>
            </a:r>
            <a:r>
              <a:rPr lang="en-US" sz="1600" b="1" baseline="30000" dirty="0" err="1">
                <a:effectLst/>
                <a:latin typeface="AdvGulliv"/>
              </a:rPr>
              <a:t>t</a:t>
            </a:r>
            <a:r>
              <a:rPr lang="en-US" sz="1600" b="1" baseline="-25000" dirty="0" err="1">
                <a:effectLst/>
                <a:latin typeface="AdvGulliv"/>
              </a:rPr>
              <a:t>E</a:t>
            </a:r>
            <a:r>
              <a:rPr lang="en-US" sz="1600" b="1" dirty="0">
                <a:effectLst/>
                <a:latin typeface="AdvGulliv"/>
              </a:rPr>
              <a:t> </a:t>
            </a:r>
            <a:r>
              <a:rPr lang="en-US" sz="1600" dirty="0">
                <a:effectLst/>
                <a:latin typeface="AdvGulliv"/>
              </a:rPr>
              <a:t>is the random walk around the elite at </a:t>
            </a:r>
            <a:r>
              <a:rPr lang="en-US" sz="1600" dirty="0" err="1">
                <a:effectLst/>
                <a:latin typeface="AdvGulliv"/>
              </a:rPr>
              <a:t>t</a:t>
            </a:r>
            <a:r>
              <a:rPr lang="en-US" sz="1600" baseline="30000" dirty="0" err="1">
                <a:effectLst/>
                <a:latin typeface="AdvGulliv"/>
              </a:rPr>
              <a:t>th</a:t>
            </a:r>
            <a:r>
              <a:rPr lang="en-US" sz="1600" dirty="0">
                <a:effectLst/>
                <a:latin typeface="AdvGulliv"/>
              </a:rPr>
              <a:t> iteration.</a:t>
            </a:r>
          </a:p>
          <a:p>
            <a:r>
              <a:rPr lang="en-US" sz="1600" dirty="0">
                <a:latin typeface="AdvGulliv"/>
              </a:rPr>
              <a:t>- </a:t>
            </a:r>
            <a:r>
              <a:rPr lang="en-US" sz="1600" b="1" dirty="0">
                <a:effectLst/>
                <a:latin typeface="AdvGulliv"/>
              </a:rPr>
              <a:t>Ant</a:t>
            </a:r>
            <a:r>
              <a:rPr lang="en-US" sz="1600" b="1" baseline="30000" dirty="0">
                <a:effectLst/>
                <a:latin typeface="AdvGulliv"/>
              </a:rPr>
              <a:t>t</a:t>
            </a:r>
            <a:r>
              <a:rPr lang="en-US" sz="1600" b="1" baseline="-25000" dirty="0">
                <a:effectLst/>
                <a:latin typeface="AdvGulliv"/>
              </a:rPr>
              <a:t>i</a:t>
            </a:r>
            <a:r>
              <a:rPr lang="en-US" sz="1600" b="1" dirty="0">
                <a:effectLst/>
                <a:latin typeface="AdvGulliv"/>
              </a:rPr>
              <a:t> </a:t>
            </a:r>
            <a:r>
              <a:rPr lang="en-US" sz="1600" dirty="0">
                <a:effectLst/>
                <a:latin typeface="AdvGulliv"/>
              </a:rPr>
              <a:t>indicates the position of </a:t>
            </a:r>
            <a:r>
              <a:rPr lang="en-US" sz="1600" dirty="0" err="1">
                <a:effectLst/>
                <a:latin typeface="AdvGulliv"/>
              </a:rPr>
              <a:t>i</a:t>
            </a:r>
            <a:r>
              <a:rPr lang="en-US" sz="1600" baseline="30000" dirty="0" err="1">
                <a:latin typeface="AdvGulliv"/>
              </a:rPr>
              <a:t>th</a:t>
            </a:r>
            <a:r>
              <a:rPr lang="en-US" sz="1600" dirty="0">
                <a:effectLst/>
                <a:latin typeface="AdvGulliv"/>
              </a:rPr>
              <a:t> ant at </a:t>
            </a:r>
            <a:r>
              <a:rPr lang="en-US" sz="1600" dirty="0" err="1">
                <a:effectLst/>
                <a:latin typeface="AdvGulliv"/>
              </a:rPr>
              <a:t>t</a:t>
            </a:r>
            <a:r>
              <a:rPr lang="en-US" sz="1600" baseline="30000" dirty="0" err="1">
                <a:effectLst/>
                <a:latin typeface="AdvGulliv"/>
              </a:rPr>
              <a:t>th</a:t>
            </a:r>
            <a:r>
              <a:rPr lang="en-US" sz="1600" dirty="0">
                <a:effectLst/>
                <a:latin typeface="AdvGulliv"/>
              </a:rPr>
              <a:t> iteration. </a:t>
            </a:r>
            <a:endParaRPr lang="en-US" sz="1600" dirty="0"/>
          </a:p>
          <a:p>
            <a:endParaRPr lang="en-US" sz="1600" dirty="0"/>
          </a:p>
        </p:txBody>
      </p:sp>
    </p:spTree>
    <p:extLst>
      <p:ext uri="{BB962C8B-B14F-4D97-AF65-F5344CB8AC3E}">
        <p14:creationId xmlns:p14="http://schemas.microsoft.com/office/powerpoint/2010/main" val="4120331771"/>
      </p:ext>
    </p:extLst>
  </p:cSld>
  <p:clrMapOvr>
    <a:masterClrMapping/>
  </p:clrMapOvr>
  <mc:AlternateContent xmlns:mc="http://schemas.openxmlformats.org/markup-compatibility/2006" xmlns:p14="http://schemas.microsoft.com/office/powerpoint/2010/main">
    <mc:Choice Requires="p14">
      <p:transition spd="slow" p14:dur="2000" advTm="1877"/>
    </mc:Choice>
    <mc:Fallback xmlns="">
      <p:transition spd="slow" advTm="1877"/>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C2DCA13-0D4F-8A33-0DD3-7C9EF3E17CB4}"/>
              </a:ext>
            </a:extLst>
          </p:cNvPr>
          <p:cNvSpPr txBox="1"/>
          <p:nvPr/>
        </p:nvSpPr>
        <p:spPr>
          <a:xfrm>
            <a:off x="7043738" y="4057650"/>
            <a:ext cx="184731" cy="369332"/>
          </a:xfrm>
          <a:prstGeom prst="rect">
            <a:avLst/>
          </a:prstGeom>
          <a:noFill/>
        </p:spPr>
        <p:txBody>
          <a:bodyPr wrap="none" rtlCol="0">
            <a:spAutoFit/>
          </a:bodyPr>
          <a:lstStyle/>
          <a:p>
            <a:endParaRPr lang="en-US"/>
          </a:p>
        </p:txBody>
      </p:sp>
      <p:sp>
        <p:nvSpPr>
          <p:cNvPr id="6" name="TextBox 5">
            <a:extLst>
              <a:ext uri="{FF2B5EF4-FFF2-40B4-BE49-F238E27FC236}">
                <a16:creationId xmlns:a16="http://schemas.microsoft.com/office/drawing/2014/main" id="{C173DA48-52B1-ED13-5697-BFD29941A461}"/>
              </a:ext>
            </a:extLst>
          </p:cNvPr>
          <p:cNvSpPr txBox="1"/>
          <p:nvPr/>
        </p:nvSpPr>
        <p:spPr>
          <a:xfrm>
            <a:off x="4929188" y="2157413"/>
            <a:ext cx="184731" cy="369332"/>
          </a:xfrm>
          <a:prstGeom prst="rect">
            <a:avLst/>
          </a:prstGeom>
          <a:noFill/>
        </p:spPr>
        <p:txBody>
          <a:bodyPr wrap="none" rtlCol="0">
            <a:spAutoFit/>
          </a:bodyPr>
          <a:lstStyle/>
          <a:p>
            <a:endParaRPr lang="en-US" dirty="0"/>
          </a:p>
        </p:txBody>
      </p:sp>
      <p:sp>
        <p:nvSpPr>
          <p:cNvPr id="9" name="TextBox 8">
            <a:extLst>
              <a:ext uri="{FF2B5EF4-FFF2-40B4-BE49-F238E27FC236}">
                <a16:creationId xmlns:a16="http://schemas.microsoft.com/office/drawing/2014/main" id="{0DCF9D37-3375-09A3-7F81-BD0DEFB222E9}"/>
              </a:ext>
            </a:extLst>
          </p:cNvPr>
          <p:cNvSpPr txBox="1"/>
          <p:nvPr/>
        </p:nvSpPr>
        <p:spPr>
          <a:xfrm>
            <a:off x="330993" y="770632"/>
            <a:ext cx="11530013" cy="4524315"/>
          </a:xfrm>
          <a:prstGeom prst="rect">
            <a:avLst/>
          </a:prstGeom>
          <a:noFill/>
        </p:spPr>
        <p:txBody>
          <a:bodyPr wrap="square" rtlCol="0" anchor="ctr">
            <a:spAutoFit/>
          </a:bodyPr>
          <a:lstStyle/>
          <a:p>
            <a:r>
              <a:rPr lang="en-US" dirty="0"/>
              <a:t>The ALO algorithm has several key features that enable it to effectively approximate the global optimum of optimization problems:</a:t>
            </a:r>
          </a:p>
          <a:p>
            <a:pPr marL="342900" indent="-342900">
              <a:buAutoNum type="arabicPeriod"/>
            </a:pPr>
            <a:r>
              <a:rPr lang="en-US" b="1" dirty="0"/>
              <a:t>Exploration and Exploitation: </a:t>
            </a:r>
          </a:p>
          <a:p>
            <a:pPr marL="800100" lvl="1" indent="-342900">
              <a:buAutoNum type="arabicPeriod"/>
            </a:pPr>
            <a:r>
              <a:rPr lang="en-US" dirty="0"/>
              <a:t>Exploration is done by random walks of ant and antlion. </a:t>
            </a:r>
          </a:p>
          <a:p>
            <a:pPr marL="800100" lvl="1" indent="-342900">
              <a:buAutoNum type="arabicPeriod"/>
            </a:pPr>
            <a:r>
              <a:rPr lang="en-US" dirty="0"/>
              <a:t>Exploitation is done by adaptive shrinking boundaries of antlions' traps.</a:t>
            </a:r>
          </a:p>
          <a:p>
            <a:pPr marL="800100" lvl="1" indent="-342900">
              <a:buAutoNum type="arabicPeriod"/>
            </a:pPr>
            <a:endParaRPr lang="en-US" dirty="0"/>
          </a:p>
          <a:p>
            <a:r>
              <a:rPr lang="en-US" b="1" dirty="0"/>
              <a:t>2. Local Optima Avoidance</a:t>
            </a:r>
            <a:r>
              <a:rPr lang="en-US" dirty="0"/>
              <a:t>: Using random walks and the roulette wheel selection mechanism.</a:t>
            </a:r>
          </a:p>
          <a:p>
            <a:endParaRPr lang="en-US" dirty="0"/>
          </a:p>
          <a:p>
            <a:r>
              <a:rPr lang="en-US" b="1" dirty="0"/>
              <a:t>3. Population-based Approach</a:t>
            </a:r>
            <a:r>
              <a:rPr lang="en-US" dirty="0"/>
              <a:t>: high capacity for avoiding local optima and exploring diverse solutions.</a:t>
            </a:r>
          </a:p>
          <a:p>
            <a:endParaRPr lang="en-US" dirty="0"/>
          </a:p>
          <a:p>
            <a:r>
              <a:rPr lang="en-US" b="1" dirty="0"/>
              <a:t>4. Convergence Guarantee: </a:t>
            </a:r>
            <a:r>
              <a:rPr lang="en-US" dirty="0"/>
              <a:t>The intensity of ants' movement is adaptively reduced over iterations, facilitating convergence of the algorithm.</a:t>
            </a:r>
          </a:p>
          <a:p>
            <a:endParaRPr lang="en-US" dirty="0"/>
          </a:p>
          <a:p>
            <a:r>
              <a:rPr lang="en-US" b="1" dirty="0"/>
              <a:t>5. Promotion of Diversity</a:t>
            </a:r>
            <a:r>
              <a:rPr lang="en-US" dirty="0"/>
              <a:t>: By calculating random walks for every ant and dimension, ALO promotes diversity within the population, enhancing exploration capabilities.</a:t>
            </a:r>
          </a:p>
          <a:p>
            <a:endParaRPr lang="en-US" dirty="0"/>
          </a:p>
        </p:txBody>
      </p:sp>
    </p:spTree>
    <p:extLst>
      <p:ext uri="{BB962C8B-B14F-4D97-AF65-F5344CB8AC3E}">
        <p14:creationId xmlns:p14="http://schemas.microsoft.com/office/powerpoint/2010/main" val="242183916"/>
      </p:ext>
    </p:extLst>
  </p:cSld>
  <p:clrMapOvr>
    <a:masterClrMapping/>
  </p:clrMapOvr>
  <mc:AlternateContent xmlns:mc="http://schemas.openxmlformats.org/markup-compatibility/2006" xmlns:p14="http://schemas.microsoft.com/office/powerpoint/2010/main">
    <mc:Choice Requires="p14">
      <p:transition spd="slow" p14:dur="2000" advTm="47842"/>
    </mc:Choice>
    <mc:Fallback xmlns="">
      <p:transition spd="slow" advTm="47842"/>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90E466B-F693-4CDF-90DF-BB5903040F07}"/>
              </a:ext>
            </a:extLst>
          </p:cNvPr>
          <p:cNvSpPr txBox="1"/>
          <p:nvPr/>
        </p:nvSpPr>
        <p:spPr>
          <a:xfrm>
            <a:off x="481012" y="1208097"/>
            <a:ext cx="11229975" cy="2862322"/>
          </a:xfrm>
          <a:prstGeom prst="rect">
            <a:avLst/>
          </a:prstGeom>
          <a:noFill/>
        </p:spPr>
        <p:txBody>
          <a:bodyPr wrap="square">
            <a:spAutoFit/>
          </a:bodyPr>
          <a:lstStyle/>
          <a:p>
            <a:r>
              <a:rPr lang="en-US" b="1" dirty="0"/>
              <a:t>6. Effective Guidance: </a:t>
            </a:r>
            <a:r>
              <a:rPr lang="en-US" dirty="0"/>
              <a:t>Antlions relocate to the positions of the best ants guides search towards promising regions.</a:t>
            </a:r>
          </a:p>
          <a:p>
            <a:endParaRPr lang="en-US" dirty="0"/>
          </a:p>
          <a:p>
            <a:r>
              <a:rPr lang="en-US" b="1" dirty="0"/>
              <a:t>7. Utilization of Elite:</a:t>
            </a:r>
            <a:r>
              <a:rPr lang="en-US" dirty="0"/>
              <a:t> The best antlion in each iteration is saved and compared to the best antlion obtained so far (elite), enabling effective utilization of promising solutions.</a:t>
            </a:r>
          </a:p>
          <a:p>
            <a:endParaRPr lang="en-US" dirty="0"/>
          </a:p>
          <a:p>
            <a:r>
              <a:rPr lang="en-US" b="1" dirty="0"/>
              <a:t>8. Few Adjustable Parameters: </a:t>
            </a:r>
            <a:r>
              <a:rPr lang="en-US" dirty="0"/>
              <a:t>Minimal number of parameters to adjust, simplifying its implementation and tuning process.</a:t>
            </a:r>
          </a:p>
          <a:p>
            <a:endParaRPr lang="en-US" dirty="0"/>
          </a:p>
          <a:p>
            <a:r>
              <a:rPr lang="en-US" b="1" dirty="0"/>
              <a:t>9. Gradient-Free Approach: </a:t>
            </a:r>
            <a:r>
              <a:rPr lang="en-US" dirty="0"/>
              <a:t>ALO treats the optimization problem as a black box, making it suitable for problems where gradients are unavailable or impractical to compute.</a:t>
            </a:r>
          </a:p>
        </p:txBody>
      </p:sp>
    </p:spTree>
    <p:extLst>
      <p:ext uri="{BB962C8B-B14F-4D97-AF65-F5344CB8AC3E}">
        <p14:creationId xmlns:p14="http://schemas.microsoft.com/office/powerpoint/2010/main" val="2739258533"/>
      </p:ext>
    </p:extLst>
  </p:cSld>
  <p:clrMapOvr>
    <a:masterClrMapping/>
  </p:clrMapOvr>
  <mc:AlternateContent xmlns:mc="http://schemas.openxmlformats.org/markup-compatibility/2006" xmlns:p14="http://schemas.microsoft.com/office/powerpoint/2010/main">
    <mc:Choice Requires="p14">
      <p:transition spd="slow" p14:dur="2000" advTm="49915"/>
    </mc:Choice>
    <mc:Fallback xmlns="">
      <p:transition spd="slow" advTm="49915"/>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70DB30D-A8A3-2E4E-DB53-862471DBE19A}"/>
              </a:ext>
            </a:extLst>
          </p:cNvPr>
          <p:cNvSpPr/>
          <p:nvPr/>
        </p:nvSpPr>
        <p:spPr>
          <a:xfrm>
            <a:off x="390525" y="290367"/>
            <a:ext cx="11342118" cy="803516"/>
          </a:xfrm>
          <a:prstGeom prst="rect">
            <a:avLst/>
          </a:prstGeom>
          <a:solidFill>
            <a:srgbClr val="CC00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4" name="Title 10">
            <a:extLst>
              <a:ext uri="{FF2B5EF4-FFF2-40B4-BE49-F238E27FC236}">
                <a16:creationId xmlns:a16="http://schemas.microsoft.com/office/drawing/2014/main" id="{CBE1EDA6-E61B-22A2-EF23-8DC14C54EA58}"/>
              </a:ext>
            </a:extLst>
          </p:cNvPr>
          <p:cNvSpPr txBox="1">
            <a:spLocks/>
          </p:cNvSpPr>
          <p:nvPr/>
        </p:nvSpPr>
        <p:spPr>
          <a:xfrm>
            <a:off x="3814779" y="290367"/>
            <a:ext cx="4600559" cy="661885"/>
          </a:xfrm>
          <a:prstGeom prst="rect">
            <a:avLst/>
          </a:prstGeom>
        </p:spPr>
        <p:txBody>
          <a:bodyPr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b="1" dirty="0">
                <a:solidFill>
                  <a:srgbClr val="FFFFFF"/>
                </a:solidFill>
                <a:latin typeface="Corbel"/>
                <a:cs typeface="Corbel"/>
              </a:rPr>
              <a:t>Problem Statement</a:t>
            </a:r>
            <a:endParaRPr lang="en-US" sz="4000" dirty="0">
              <a:latin typeface="Corbel"/>
              <a:cs typeface="Corbel"/>
            </a:endParaRPr>
          </a:p>
        </p:txBody>
      </p:sp>
      <p:sp>
        <p:nvSpPr>
          <p:cNvPr id="5" name="Content Placeholder 2">
            <a:extLst>
              <a:ext uri="{FF2B5EF4-FFF2-40B4-BE49-F238E27FC236}">
                <a16:creationId xmlns:a16="http://schemas.microsoft.com/office/drawing/2014/main" id="{51E6FDC7-D3B1-FA07-63CC-388C2958CCE4}"/>
              </a:ext>
            </a:extLst>
          </p:cNvPr>
          <p:cNvSpPr txBox="1">
            <a:spLocks/>
          </p:cNvSpPr>
          <p:nvPr/>
        </p:nvSpPr>
        <p:spPr>
          <a:xfrm>
            <a:off x="671545" y="1781919"/>
            <a:ext cx="6286467" cy="1704231"/>
          </a:xfrm>
          <a:prstGeom prst="rect">
            <a:avLst/>
          </a:prstGeom>
        </p:spPr>
        <p:txBody>
          <a:bodyPr lIns="91440" tIns="45720" rIns="91440" bIns="45720" anchor="t">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spcAft>
                <a:spcPts val="1000"/>
              </a:spcAft>
              <a:buClr>
                <a:srgbClr val="D82042"/>
              </a:buClr>
              <a:buNone/>
            </a:pPr>
            <a:r>
              <a:rPr lang="en-US" sz="1800" dirty="0"/>
              <a:t>We are trying to solve the 3 classical engineering problems: </a:t>
            </a:r>
          </a:p>
          <a:p>
            <a:pPr marL="0" indent="0">
              <a:spcBef>
                <a:spcPts val="0"/>
              </a:spcBef>
              <a:spcAft>
                <a:spcPts val="1000"/>
              </a:spcAft>
              <a:buClr>
                <a:srgbClr val="D82042"/>
              </a:buClr>
              <a:buNone/>
            </a:pPr>
            <a:r>
              <a:rPr lang="en-US" sz="1800" dirty="0"/>
              <a:t>1. Three-bar Truss design</a:t>
            </a:r>
          </a:p>
          <a:p>
            <a:pPr marL="0" indent="0">
              <a:spcBef>
                <a:spcPts val="0"/>
              </a:spcBef>
              <a:spcAft>
                <a:spcPts val="1000"/>
              </a:spcAft>
              <a:buClr>
                <a:srgbClr val="D82042"/>
              </a:buClr>
              <a:buNone/>
            </a:pPr>
            <a:r>
              <a:rPr lang="en-US" sz="1800" dirty="0"/>
              <a:t>2. Cantilever beam design </a:t>
            </a:r>
          </a:p>
          <a:p>
            <a:pPr marL="0" indent="0">
              <a:spcBef>
                <a:spcPts val="0"/>
              </a:spcBef>
              <a:spcAft>
                <a:spcPts val="1000"/>
              </a:spcAft>
              <a:buClr>
                <a:srgbClr val="D82042"/>
              </a:buClr>
              <a:buNone/>
            </a:pPr>
            <a:r>
              <a:rPr lang="en-US" sz="1800" dirty="0"/>
              <a:t>3. Gear train design</a:t>
            </a:r>
          </a:p>
          <a:p>
            <a:pPr marL="0" indent="0">
              <a:spcBef>
                <a:spcPts val="0"/>
              </a:spcBef>
              <a:spcAft>
                <a:spcPts val="1000"/>
              </a:spcAft>
              <a:buClr>
                <a:srgbClr val="D82042"/>
              </a:buClr>
              <a:buNone/>
            </a:pPr>
            <a:endParaRPr lang="en-US" sz="1800" dirty="0"/>
          </a:p>
        </p:txBody>
      </p:sp>
    </p:spTree>
    <p:extLst>
      <p:ext uri="{BB962C8B-B14F-4D97-AF65-F5344CB8AC3E}">
        <p14:creationId xmlns:p14="http://schemas.microsoft.com/office/powerpoint/2010/main" val="707547246"/>
      </p:ext>
    </p:extLst>
  </p:cSld>
  <p:clrMapOvr>
    <a:masterClrMapping/>
  </p:clrMapOvr>
  <mc:AlternateContent xmlns:mc="http://schemas.openxmlformats.org/markup-compatibility/2006" xmlns:p14="http://schemas.microsoft.com/office/powerpoint/2010/main">
    <mc:Choice Requires="p14">
      <p:transition spd="slow" p14:dur="2000" advTm="11938"/>
    </mc:Choice>
    <mc:Fallback xmlns="">
      <p:transition spd="slow" advTm="11938"/>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01B326-7F18-5A34-E710-17BFC1D80830}"/>
              </a:ext>
            </a:extLst>
          </p:cNvPr>
          <p:cNvSpPr txBox="1"/>
          <p:nvPr/>
        </p:nvSpPr>
        <p:spPr>
          <a:xfrm>
            <a:off x="57781" y="1243250"/>
            <a:ext cx="10622280" cy="2267287"/>
          </a:xfrm>
          <a:prstGeom prst="rect">
            <a:avLst/>
          </a:prstGeom>
          <a:noFill/>
        </p:spPr>
        <p:txBody>
          <a:bodyPr wrap="square" rtlCol="0">
            <a:spAutoFit/>
          </a:bodyPr>
          <a:lstStyle/>
          <a:p>
            <a:pPr>
              <a:spcBef>
                <a:spcPts val="0"/>
              </a:spcBef>
              <a:spcAft>
                <a:spcPts val="1000"/>
              </a:spcAft>
              <a:buClr>
                <a:srgbClr val="D82042"/>
              </a:buClr>
            </a:pPr>
            <a:r>
              <a:rPr lang="en-US" sz="1800" dirty="0"/>
              <a:t>ALO is benchmarked in three phases:</a:t>
            </a:r>
          </a:p>
          <a:p>
            <a:pPr lvl="1" indent="-255905">
              <a:spcAft>
                <a:spcPts val="1000"/>
              </a:spcAft>
              <a:buClr>
                <a:srgbClr val="D82042"/>
              </a:buClr>
              <a:buFont typeface="Wingdings" pitchFamily="2" charset="2"/>
              <a:buChar char="§"/>
            </a:pPr>
            <a:r>
              <a:rPr lang="en-US" dirty="0"/>
              <a:t> Testing on 19 mathematical functions.</a:t>
            </a:r>
          </a:p>
          <a:p>
            <a:pPr lvl="1" indent="-255905">
              <a:spcAft>
                <a:spcPts val="1000"/>
              </a:spcAft>
              <a:buClr>
                <a:srgbClr val="D82042"/>
              </a:buClr>
              <a:buFont typeface="Wingdings" pitchFamily="2" charset="2"/>
              <a:buChar char="§"/>
            </a:pPr>
            <a:r>
              <a:rPr lang="en-US" sz="1800" dirty="0"/>
              <a:t>Solving classical engineering problems (three-bar truss design, </a:t>
            </a:r>
            <a:r>
              <a:rPr lang="en-US" dirty="0"/>
              <a:t>cantilever</a:t>
            </a:r>
            <a:r>
              <a:rPr lang="en-US" sz="1800" dirty="0"/>
              <a:t> beam design, and gear train design).</a:t>
            </a:r>
          </a:p>
          <a:p>
            <a:pPr lvl="1" indent="-255905">
              <a:spcAft>
                <a:spcPts val="1000"/>
              </a:spcAft>
              <a:buClr>
                <a:srgbClr val="D82042"/>
              </a:buClr>
              <a:buFont typeface="Wingdings" pitchFamily="2" charset="2"/>
              <a:buChar char="§"/>
            </a:pPr>
            <a:r>
              <a:rPr lang="en-US" sz="1800" dirty="0"/>
              <a:t> Optimizing ship propeller shapes as challenging constrained real problems.</a:t>
            </a:r>
          </a:p>
          <a:p>
            <a:endParaRPr lang="en-US" dirty="0"/>
          </a:p>
        </p:txBody>
      </p:sp>
      <p:sp>
        <p:nvSpPr>
          <p:cNvPr id="3" name="Rectangle 2">
            <a:extLst>
              <a:ext uri="{FF2B5EF4-FFF2-40B4-BE49-F238E27FC236}">
                <a16:creationId xmlns:a16="http://schemas.microsoft.com/office/drawing/2014/main" id="{3BABF4D5-8162-A6B6-E6D1-ECB08D0D4796}"/>
              </a:ext>
            </a:extLst>
          </p:cNvPr>
          <p:cNvSpPr/>
          <p:nvPr/>
        </p:nvSpPr>
        <p:spPr>
          <a:xfrm>
            <a:off x="6" y="303924"/>
            <a:ext cx="5636642" cy="803516"/>
          </a:xfrm>
          <a:prstGeom prst="rect">
            <a:avLst/>
          </a:prstGeom>
          <a:solidFill>
            <a:srgbClr val="CC00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4" name="Title 10">
            <a:extLst>
              <a:ext uri="{FF2B5EF4-FFF2-40B4-BE49-F238E27FC236}">
                <a16:creationId xmlns:a16="http://schemas.microsoft.com/office/drawing/2014/main" id="{EBFB4DB2-CAE4-E771-08B4-A689F70581AA}"/>
              </a:ext>
            </a:extLst>
          </p:cNvPr>
          <p:cNvSpPr txBox="1">
            <a:spLocks/>
          </p:cNvSpPr>
          <p:nvPr/>
        </p:nvSpPr>
        <p:spPr>
          <a:xfrm>
            <a:off x="459358" y="361183"/>
            <a:ext cx="5636642" cy="661885"/>
          </a:xfrm>
          <a:prstGeom prst="rect">
            <a:avLst/>
          </a:prstGeom>
        </p:spPr>
        <p:txBody>
          <a:bodyPr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b="1" dirty="0">
                <a:solidFill>
                  <a:srgbClr val="FFFFFF"/>
                </a:solidFill>
                <a:latin typeface="Corbel"/>
                <a:cs typeface="Corbel"/>
              </a:rPr>
              <a:t>Benchmarking Phase</a:t>
            </a:r>
            <a:endParaRPr lang="en-US" sz="4000" dirty="0">
              <a:latin typeface="Corbel"/>
              <a:cs typeface="Corbel"/>
            </a:endParaRPr>
          </a:p>
        </p:txBody>
      </p:sp>
      <p:sp>
        <p:nvSpPr>
          <p:cNvPr id="6" name="TextBox 5">
            <a:extLst>
              <a:ext uri="{FF2B5EF4-FFF2-40B4-BE49-F238E27FC236}">
                <a16:creationId xmlns:a16="http://schemas.microsoft.com/office/drawing/2014/main" id="{7F14C928-4C3E-9B64-D0A9-DC58CD133BD4}"/>
              </a:ext>
            </a:extLst>
          </p:cNvPr>
          <p:cNvSpPr txBox="1"/>
          <p:nvPr/>
        </p:nvSpPr>
        <p:spPr>
          <a:xfrm>
            <a:off x="57781" y="4220052"/>
            <a:ext cx="11978215" cy="2010807"/>
          </a:xfrm>
          <a:prstGeom prst="rect">
            <a:avLst/>
          </a:prstGeom>
          <a:noFill/>
        </p:spPr>
        <p:txBody>
          <a:bodyPr wrap="none" rtlCol="0">
            <a:spAutoFit/>
          </a:bodyPr>
          <a:lstStyle/>
          <a:p>
            <a:pPr marL="29845" indent="-255905">
              <a:spcAft>
                <a:spcPts val="1000"/>
              </a:spcAft>
              <a:buClr>
                <a:srgbClr val="D82042"/>
              </a:buClr>
              <a:buFont typeface="Wingdings" pitchFamily="2" charset="2"/>
              <a:buChar char="§"/>
            </a:pPr>
            <a:r>
              <a:rPr lang="en-US" dirty="0"/>
              <a:t>ALO is compared with various algorithms in the literature.</a:t>
            </a:r>
          </a:p>
          <a:p>
            <a:pPr marL="29845" indent="-255905">
              <a:spcAft>
                <a:spcPts val="1000"/>
              </a:spcAft>
              <a:buClr>
                <a:srgbClr val="D82042"/>
              </a:buClr>
              <a:buFont typeface="Wingdings" pitchFamily="2" charset="2"/>
              <a:buChar char="§"/>
            </a:pPr>
            <a:r>
              <a:rPr lang="en-US" dirty="0"/>
              <a:t>Results show competitive performance in terms of improved exploration, local optima avoidance, exploitation, </a:t>
            </a:r>
            <a:br>
              <a:rPr lang="en-US" dirty="0"/>
            </a:br>
            <a:r>
              <a:rPr lang="en-US" dirty="0"/>
              <a:t>and convergence.</a:t>
            </a:r>
          </a:p>
          <a:p>
            <a:pPr marL="29845" indent="-255905">
              <a:spcAft>
                <a:spcPts val="1000"/>
              </a:spcAft>
              <a:buClr>
                <a:srgbClr val="D82042"/>
              </a:buClr>
              <a:buFont typeface="Wingdings" pitchFamily="2" charset="2"/>
              <a:buChar char="§"/>
            </a:pPr>
            <a:r>
              <a:rPr lang="en-US" dirty="0"/>
              <a:t>Superior optimal designs are obtained for classical engineering problems, indicating merit in solving constrained </a:t>
            </a:r>
            <a:br>
              <a:rPr lang="en-US" dirty="0"/>
            </a:br>
            <a:r>
              <a:rPr lang="en-US" dirty="0"/>
              <a:t>     problems with diverse search spaces. Optimal shapes of ship propellers demonstrate applicability in solving real problems </a:t>
            </a:r>
            <a:br>
              <a:rPr lang="en-US" dirty="0"/>
            </a:br>
            <a:r>
              <a:rPr lang="en-US" dirty="0"/>
              <a:t>     with unknown search spaces.</a:t>
            </a:r>
          </a:p>
        </p:txBody>
      </p:sp>
      <p:sp>
        <p:nvSpPr>
          <p:cNvPr id="7" name="Rectangle 6">
            <a:extLst>
              <a:ext uri="{FF2B5EF4-FFF2-40B4-BE49-F238E27FC236}">
                <a16:creationId xmlns:a16="http://schemas.microsoft.com/office/drawing/2014/main" id="{9F392D1F-F2CD-3721-BF4B-F727CAFDF45A}"/>
              </a:ext>
            </a:extLst>
          </p:cNvPr>
          <p:cNvSpPr/>
          <p:nvPr/>
        </p:nvSpPr>
        <p:spPr>
          <a:xfrm>
            <a:off x="0" y="3325100"/>
            <a:ext cx="5636642" cy="803516"/>
          </a:xfrm>
          <a:prstGeom prst="rect">
            <a:avLst/>
          </a:prstGeom>
          <a:solidFill>
            <a:srgbClr val="CC00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8" name="Title 10">
            <a:extLst>
              <a:ext uri="{FF2B5EF4-FFF2-40B4-BE49-F238E27FC236}">
                <a16:creationId xmlns:a16="http://schemas.microsoft.com/office/drawing/2014/main" id="{BD5B0C72-179E-7650-912E-13D426F03A9A}"/>
              </a:ext>
            </a:extLst>
          </p:cNvPr>
          <p:cNvSpPr txBox="1">
            <a:spLocks/>
          </p:cNvSpPr>
          <p:nvPr/>
        </p:nvSpPr>
        <p:spPr>
          <a:xfrm>
            <a:off x="63118" y="3337985"/>
            <a:ext cx="5636642" cy="661885"/>
          </a:xfrm>
          <a:prstGeom prst="rect">
            <a:avLst/>
          </a:prstGeom>
        </p:spPr>
        <p:txBody>
          <a:bodyPr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b="1" dirty="0">
                <a:solidFill>
                  <a:srgbClr val="FFFFFF"/>
                </a:solidFill>
                <a:latin typeface="Corbel"/>
                <a:cs typeface="Corbel"/>
              </a:rPr>
              <a:t>Performance Evaluation</a:t>
            </a:r>
            <a:endParaRPr lang="en-US" sz="4000" dirty="0">
              <a:latin typeface="Corbel"/>
              <a:cs typeface="Corbel"/>
            </a:endParaRPr>
          </a:p>
        </p:txBody>
      </p:sp>
    </p:spTree>
    <p:extLst>
      <p:ext uri="{BB962C8B-B14F-4D97-AF65-F5344CB8AC3E}">
        <p14:creationId xmlns:p14="http://schemas.microsoft.com/office/powerpoint/2010/main" val="1272473556"/>
      </p:ext>
    </p:extLst>
  </p:cSld>
  <p:clrMapOvr>
    <a:masterClrMapping/>
  </p:clrMapOvr>
  <mc:AlternateContent xmlns:mc="http://schemas.openxmlformats.org/markup-compatibility/2006" xmlns:p14="http://schemas.microsoft.com/office/powerpoint/2010/main">
    <mc:Choice Requires="p14">
      <p:transition spd="slow" p14:dur="2000" advTm="17304"/>
    </mc:Choice>
    <mc:Fallback xmlns="">
      <p:transition spd="slow" advTm="17304"/>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CFBF90-7649-0386-C160-8FF8B273F99D}"/>
              </a:ext>
            </a:extLst>
          </p:cNvPr>
          <p:cNvSpPr/>
          <p:nvPr/>
        </p:nvSpPr>
        <p:spPr>
          <a:xfrm>
            <a:off x="6" y="303924"/>
            <a:ext cx="5636642" cy="803516"/>
          </a:xfrm>
          <a:prstGeom prst="rect">
            <a:avLst/>
          </a:prstGeom>
          <a:solidFill>
            <a:srgbClr val="CC00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3" name="Title 10">
            <a:extLst>
              <a:ext uri="{FF2B5EF4-FFF2-40B4-BE49-F238E27FC236}">
                <a16:creationId xmlns:a16="http://schemas.microsoft.com/office/drawing/2014/main" id="{9401E193-BECD-9551-25FA-C292B2BCFAD2}"/>
              </a:ext>
            </a:extLst>
          </p:cNvPr>
          <p:cNvSpPr txBox="1">
            <a:spLocks/>
          </p:cNvSpPr>
          <p:nvPr/>
        </p:nvSpPr>
        <p:spPr>
          <a:xfrm>
            <a:off x="0" y="374739"/>
            <a:ext cx="5636642" cy="661885"/>
          </a:xfrm>
          <a:prstGeom prst="rect">
            <a:avLst/>
          </a:prstGeom>
        </p:spPr>
        <p:txBody>
          <a:bodyPr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b="1" dirty="0">
                <a:solidFill>
                  <a:srgbClr val="FFFFFF"/>
                </a:solidFill>
                <a:latin typeface="Corbel"/>
                <a:cs typeface="Corbel"/>
              </a:rPr>
              <a:t>Unimodal</a:t>
            </a:r>
            <a:endParaRPr lang="en-US" sz="4000" dirty="0">
              <a:latin typeface="Corbel"/>
              <a:cs typeface="Corbel"/>
            </a:endParaRPr>
          </a:p>
        </p:txBody>
      </p:sp>
      <p:sp>
        <p:nvSpPr>
          <p:cNvPr id="4" name="TextBox 3">
            <a:extLst>
              <a:ext uri="{FF2B5EF4-FFF2-40B4-BE49-F238E27FC236}">
                <a16:creationId xmlns:a16="http://schemas.microsoft.com/office/drawing/2014/main" id="{24CA3022-509A-E2BB-0A3D-B7357C4BF8D4}"/>
              </a:ext>
            </a:extLst>
          </p:cNvPr>
          <p:cNvSpPr txBox="1"/>
          <p:nvPr/>
        </p:nvSpPr>
        <p:spPr>
          <a:xfrm>
            <a:off x="457200" y="1500188"/>
            <a:ext cx="10315575" cy="1200329"/>
          </a:xfrm>
          <a:prstGeom prst="rect">
            <a:avLst/>
          </a:prstGeom>
          <a:noFill/>
        </p:spPr>
        <p:txBody>
          <a:bodyPr wrap="square" rtlCol="0">
            <a:spAutoFit/>
          </a:bodyPr>
          <a:lstStyle/>
          <a:p>
            <a:pPr algn="l">
              <a:buFont typeface="Arial" panose="020B0604020202020204" pitchFamily="34" charset="0"/>
              <a:buChar char="•"/>
            </a:pPr>
            <a:r>
              <a:rPr lang="en-US" b="0" i="0" u="none" strike="noStrike" dirty="0">
                <a:solidFill>
                  <a:srgbClr val="0D0D0D"/>
                </a:solidFill>
                <a:effectLst/>
                <a:latin typeface="Söhne"/>
              </a:rPr>
              <a:t>ALO outperforms other algorithms on unimodal test functions, as indicated by Table 4.</a:t>
            </a:r>
          </a:p>
          <a:p>
            <a:pPr algn="l">
              <a:buFont typeface="Arial" panose="020B0604020202020204" pitchFamily="34" charset="0"/>
              <a:buChar char="•"/>
            </a:pPr>
            <a:r>
              <a:rPr lang="en-US" b="0" i="0" u="none" strike="noStrike" dirty="0">
                <a:solidFill>
                  <a:srgbClr val="0D0D0D"/>
                </a:solidFill>
                <a:effectLst/>
                <a:latin typeface="Söhne"/>
              </a:rPr>
              <a:t>Statistically significant p-values in Table 5 confirm ALO's effectiveness in exploitation, leading to rapid convergence towards the optimum.</a:t>
            </a:r>
          </a:p>
          <a:p>
            <a:endParaRPr lang="en-US" dirty="0"/>
          </a:p>
        </p:txBody>
      </p:sp>
      <p:pic>
        <p:nvPicPr>
          <p:cNvPr id="5" name="Picture 4">
            <a:extLst>
              <a:ext uri="{FF2B5EF4-FFF2-40B4-BE49-F238E27FC236}">
                <a16:creationId xmlns:a16="http://schemas.microsoft.com/office/drawing/2014/main" id="{0CD7C412-9B32-778B-F007-ED75D273D313}"/>
              </a:ext>
            </a:extLst>
          </p:cNvPr>
          <p:cNvPicPr>
            <a:picLocks noChangeAspect="1"/>
          </p:cNvPicPr>
          <p:nvPr/>
        </p:nvPicPr>
        <p:blipFill>
          <a:blip r:embed="rId2"/>
          <a:stretch>
            <a:fillRect/>
          </a:stretch>
        </p:blipFill>
        <p:spPr>
          <a:xfrm>
            <a:off x="457199" y="2590239"/>
            <a:ext cx="10415589" cy="3791349"/>
          </a:xfrm>
          <a:prstGeom prst="rect">
            <a:avLst/>
          </a:prstGeom>
        </p:spPr>
      </p:pic>
    </p:spTree>
    <p:extLst>
      <p:ext uri="{BB962C8B-B14F-4D97-AF65-F5344CB8AC3E}">
        <p14:creationId xmlns:p14="http://schemas.microsoft.com/office/powerpoint/2010/main" val="29471280"/>
      </p:ext>
    </p:extLst>
  </p:cSld>
  <p:clrMapOvr>
    <a:masterClrMapping/>
  </p:clrMapOvr>
  <mc:AlternateContent xmlns:mc="http://schemas.openxmlformats.org/markup-compatibility/2006" xmlns:p14="http://schemas.microsoft.com/office/powerpoint/2010/main">
    <mc:Choice Requires="p14">
      <p:transition spd="slow" p14:dur="2000" advTm="11489"/>
    </mc:Choice>
    <mc:Fallback xmlns="">
      <p:transition spd="slow" advTm="11489"/>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DA6D6E-8210-DECD-9DD3-5BE463A41791}"/>
              </a:ext>
            </a:extLst>
          </p:cNvPr>
          <p:cNvSpPr/>
          <p:nvPr/>
        </p:nvSpPr>
        <p:spPr>
          <a:xfrm>
            <a:off x="6" y="303924"/>
            <a:ext cx="5636642" cy="803516"/>
          </a:xfrm>
          <a:prstGeom prst="rect">
            <a:avLst/>
          </a:prstGeom>
          <a:solidFill>
            <a:srgbClr val="CC00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pic>
        <p:nvPicPr>
          <p:cNvPr id="3" name="Picture 2">
            <a:extLst>
              <a:ext uri="{FF2B5EF4-FFF2-40B4-BE49-F238E27FC236}">
                <a16:creationId xmlns:a16="http://schemas.microsoft.com/office/drawing/2014/main" id="{D40C2069-A755-62C9-75A6-6E09953A3FA5}"/>
              </a:ext>
            </a:extLst>
          </p:cNvPr>
          <p:cNvPicPr>
            <a:picLocks noChangeAspect="1"/>
          </p:cNvPicPr>
          <p:nvPr/>
        </p:nvPicPr>
        <p:blipFill>
          <a:blip r:embed="rId2"/>
          <a:stretch>
            <a:fillRect/>
          </a:stretch>
        </p:blipFill>
        <p:spPr>
          <a:xfrm>
            <a:off x="1871663" y="2228002"/>
            <a:ext cx="7939087" cy="4629998"/>
          </a:xfrm>
          <a:prstGeom prst="rect">
            <a:avLst/>
          </a:prstGeom>
        </p:spPr>
      </p:pic>
      <p:sp>
        <p:nvSpPr>
          <p:cNvPr id="5" name="Title 10">
            <a:extLst>
              <a:ext uri="{FF2B5EF4-FFF2-40B4-BE49-F238E27FC236}">
                <a16:creationId xmlns:a16="http://schemas.microsoft.com/office/drawing/2014/main" id="{D77CD09C-13FA-061B-C3E6-AA8A5FAE13F5}"/>
              </a:ext>
            </a:extLst>
          </p:cNvPr>
          <p:cNvSpPr txBox="1">
            <a:spLocks/>
          </p:cNvSpPr>
          <p:nvPr/>
        </p:nvSpPr>
        <p:spPr>
          <a:xfrm>
            <a:off x="0" y="374739"/>
            <a:ext cx="5636642" cy="661885"/>
          </a:xfrm>
          <a:prstGeom prst="rect">
            <a:avLst/>
          </a:prstGeom>
        </p:spPr>
        <p:txBody>
          <a:bodyPr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b="1" dirty="0">
                <a:solidFill>
                  <a:srgbClr val="FFFFFF"/>
                </a:solidFill>
                <a:latin typeface="Corbel"/>
                <a:cs typeface="Corbel"/>
              </a:rPr>
              <a:t>Multimodal</a:t>
            </a:r>
            <a:endParaRPr lang="en-US" sz="4000" dirty="0">
              <a:latin typeface="Corbel"/>
              <a:cs typeface="Corbel"/>
            </a:endParaRPr>
          </a:p>
        </p:txBody>
      </p:sp>
      <p:sp>
        <p:nvSpPr>
          <p:cNvPr id="6" name="TextBox 5">
            <a:extLst>
              <a:ext uri="{FF2B5EF4-FFF2-40B4-BE49-F238E27FC236}">
                <a16:creationId xmlns:a16="http://schemas.microsoft.com/office/drawing/2014/main" id="{392074A5-3730-AAC9-8A6B-0E9521C40827}"/>
              </a:ext>
            </a:extLst>
          </p:cNvPr>
          <p:cNvSpPr txBox="1"/>
          <p:nvPr/>
        </p:nvSpPr>
        <p:spPr>
          <a:xfrm>
            <a:off x="257175" y="1107440"/>
            <a:ext cx="11344275" cy="1200329"/>
          </a:xfrm>
          <a:prstGeom prst="rect">
            <a:avLst/>
          </a:prstGeom>
          <a:noFill/>
        </p:spPr>
        <p:txBody>
          <a:bodyPr wrap="square" rtlCol="0">
            <a:spAutoFit/>
          </a:bodyPr>
          <a:lstStyle/>
          <a:p>
            <a:pPr algn="l">
              <a:buFont typeface="Arial" panose="020B0604020202020204" pitchFamily="34" charset="0"/>
              <a:buChar char="•"/>
            </a:pPr>
            <a:r>
              <a:rPr lang="en-US" b="0" i="0" u="none" strike="noStrike" dirty="0">
                <a:solidFill>
                  <a:srgbClr val="0D0D0D"/>
                </a:solidFill>
                <a:effectLst/>
                <a:latin typeface="Söhne"/>
              </a:rPr>
              <a:t>ALO achieves impressive results on multi-modal test functions, securing the best performance on four out of the test functions (Table 6).</a:t>
            </a:r>
          </a:p>
          <a:p>
            <a:pPr algn="l">
              <a:buFont typeface="Arial" panose="020B0604020202020204" pitchFamily="34" charset="0"/>
              <a:buChar char="•"/>
            </a:pPr>
            <a:r>
              <a:rPr lang="en-US" b="0" i="0" u="none" strike="noStrike" dirty="0">
                <a:solidFill>
                  <a:srgbClr val="0D0D0D"/>
                </a:solidFill>
                <a:effectLst/>
                <a:latin typeface="Söhne"/>
              </a:rPr>
              <a:t>Significant p-values reported in Table 7 highlight ALO's strong exploration capabilities and ability to avoid local optima.</a:t>
            </a:r>
          </a:p>
          <a:p>
            <a:endParaRPr lang="en-US" dirty="0"/>
          </a:p>
        </p:txBody>
      </p:sp>
    </p:spTree>
    <p:extLst>
      <p:ext uri="{BB962C8B-B14F-4D97-AF65-F5344CB8AC3E}">
        <p14:creationId xmlns:p14="http://schemas.microsoft.com/office/powerpoint/2010/main" val="91493001"/>
      </p:ext>
    </p:extLst>
  </p:cSld>
  <p:clrMapOvr>
    <a:masterClrMapping/>
  </p:clrMapOvr>
  <mc:AlternateContent xmlns:mc="http://schemas.openxmlformats.org/markup-compatibility/2006" xmlns:p14="http://schemas.microsoft.com/office/powerpoint/2010/main">
    <mc:Choice Requires="p14">
      <p:transition spd="slow" p14:dur="2000" advTm="33746"/>
    </mc:Choice>
    <mc:Fallback xmlns="">
      <p:transition spd="slow" advTm="33746"/>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6345346-3AA0-3E84-CECA-07283946FF50}"/>
              </a:ext>
            </a:extLst>
          </p:cNvPr>
          <p:cNvSpPr/>
          <p:nvPr/>
        </p:nvSpPr>
        <p:spPr>
          <a:xfrm>
            <a:off x="6" y="303924"/>
            <a:ext cx="5636642" cy="803516"/>
          </a:xfrm>
          <a:prstGeom prst="rect">
            <a:avLst/>
          </a:prstGeom>
          <a:solidFill>
            <a:srgbClr val="CC00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3" name="Title 10">
            <a:extLst>
              <a:ext uri="{FF2B5EF4-FFF2-40B4-BE49-F238E27FC236}">
                <a16:creationId xmlns:a16="http://schemas.microsoft.com/office/drawing/2014/main" id="{35577383-4C47-0782-EF0C-6F9508E5A1AB}"/>
              </a:ext>
            </a:extLst>
          </p:cNvPr>
          <p:cNvSpPr txBox="1">
            <a:spLocks/>
          </p:cNvSpPr>
          <p:nvPr/>
        </p:nvSpPr>
        <p:spPr>
          <a:xfrm>
            <a:off x="0" y="374739"/>
            <a:ext cx="5636642" cy="661885"/>
          </a:xfrm>
          <a:prstGeom prst="rect">
            <a:avLst/>
          </a:prstGeom>
        </p:spPr>
        <p:txBody>
          <a:bodyPr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b="1" dirty="0">
                <a:solidFill>
                  <a:srgbClr val="FFFFFF"/>
                </a:solidFill>
                <a:latin typeface="Corbel"/>
                <a:cs typeface="Corbel"/>
              </a:rPr>
              <a:t>Convergence Analysis</a:t>
            </a:r>
            <a:endParaRPr lang="en-US" sz="4000" dirty="0">
              <a:latin typeface="Corbel"/>
              <a:cs typeface="Corbel"/>
            </a:endParaRPr>
          </a:p>
        </p:txBody>
      </p:sp>
      <p:sp>
        <p:nvSpPr>
          <p:cNvPr id="4" name="TextBox 3">
            <a:extLst>
              <a:ext uri="{FF2B5EF4-FFF2-40B4-BE49-F238E27FC236}">
                <a16:creationId xmlns:a16="http://schemas.microsoft.com/office/drawing/2014/main" id="{A0727F94-8511-5EDA-1668-5E0BBF319095}"/>
              </a:ext>
            </a:extLst>
          </p:cNvPr>
          <p:cNvSpPr txBox="1"/>
          <p:nvPr/>
        </p:nvSpPr>
        <p:spPr>
          <a:xfrm>
            <a:off x="242888" y="1314450"/>
            <a:ext cx="11558587" cy="1200329"/>
          </a:xfrm>
          <a:prstGeom prst="rect">
            <a:avLst/>
          </a:prstGeom>
          <a:noFill/>
        </p:spPr>
        <p:txBody>
          <a:bodyPr wrap="square" rtlCol="0">
            <a:spAutoFit/>
          </a:bodyPr>
          <a:lstStyle/>
          <a:p>
            <a:pPr algn="l">
              <a:buFont typeface="Arial" panose="020B0604020202020204" pitchFamily="34" charset="0"/>
              <a:buChar char="•"/>
            </a:pPr>
            <a:r>
              <a:rPr lang="en-US" b="0" i="0" u="none" strike="noStrike" dirty="0">
                <a:solidFill>
                  <a:srgbClr val="0D0D0D"/>
                </a:solidFill>
                <a:effectLst/>
                <a:latin typeface="Söhne"/>
              </a:rPr>
              <a:t>Convergence curves in Fig. 8 illustrate ALO's fast convergence on both unimodal and multi-modal test functions.</a:t>
            </a:r>
          </a:p>
          <a:p>
            <a:pPr algn="l">
              <a:buFont typeface="Arial" panose="020B0604020202020204" pitchFamily="34" charset="0"/>
              <a:buChar char="•"/>
            </a:pPr>
            <a:r>
              <a:rPr lang="en-US" b="0" i="0" u="none" strike="noStrike" dirty="0">
                <a:solidFill>
                  <a:srgbClr val="0D0D0D"/>
                </a:solidFill>
                <a:effectLst/>
                <a:latin typeface="Söhne"/>
              </a:rPr>
              <a:t>ALO demonstrates a balanced combination of exploration and exploitation, making it a robust optimization algorithm for various function types.</a:t>
            </a:r>
          </a:p>
          <a:p>
            <a:endParaRPr lang="en-US" dirty="0"/>
          </a:p>
        </p:txBody>
      </p:sp>
    </p:spTree>
    <p:extLst>
      <p:ext uri="{BB962C8B-B14F-4D97-AF65-F5344CB8AC3E}">
        <p14:creationId xmlns:p14="http://schemas.microsoft.com/office/powerpoint/2010/main" val="1130996597"/>
      </p:ext>
    </p:extLst>
  </p:cSld>
  <p:clrMapOvr>
    <a:masterClrMapping/>
  </p:clrMapOvr>
  <mc:AlternateContent xmlns:mc="http://schemas.openxmlformats.org/markup-compatibility/2006" xmlns:p14="http://schemas.microsoft.com/office/powerpoint/2010/main">
    <mc:Choice Requires="p14">
      <p:transition spd="slow" p14:dur="2000" advTm="12942"/>
    </mc:Choice>
    <mc:Fallback xmlns="">
      <p:transition spd="slow" advTm="12942"/>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FE1D14-6E59-CF6B-CDFE-D2F77BABE291}"/>
              </a:ext>
            </a:extLst>
          </p:cNvPr>
          <p:cNvPicPr>
            <a:picLocks noChangeAspect="1"/>
          </p:cNvPicPr>
          <p:nvPr/>
        </p:nvPicPr>
        <p:blipFill>
          <a:blip r:embed="rId2"/>
          <a:stretch>
            <a:fillRect/>
          </a:stretch>
        </p:blipFill>
        <p:spPr>
          <a:xfrm>
            <a:off x="1840105" y="259195"/>
            <a:ext cx="7889682" cy="6095479"/>
          </a:xfrm>
          <a:prstGeom prst="rect">
            <a:avLst/>
          </a:prstGeom>
        </p:spPr>
      </p:pic>
    </p:spTree>
    <p:extLst>
      <p:ext uri="{BB962C8B-B14F-4D97-AF65-F5344CB8AC3E}">
        <p14:creationId xmlns:p14="http://schemas.microsoft.com/office/powerpoint/2010/main" val="4027796018"/>
      </p:ext>
    </p:extLst>
  </p:cSld>
  <p:clrMapOvr>
    <a:masterClrMapping/>
  </p:clrMapOvr>
  <mc:AlternateContent xmlns:mc="http://schemas.openxmlformats.org/markup-compatibility/2006" xmlns:p14="http://schemas.microsoft.com/office/powerpoint/2010/main">
    <mc:Choice Requires="p14">
      <p:transition spd="slow" p14:dur="2000" advTm="977"/>
    </mc:Choice>
    <mc:Fallback xmlns="">
      <p:transition spd="slow" advTm="977"/>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A2A94A-4F53-E005-8DCB-3ED164188850}"/>
              </a:ext>
            </a:extLst>
          </p:cNvPr>
          <p:cNvSpPr txBox="1"/>
          <p:nvPr/>
        </p:nvSpPr>
        <p:spPr>
          <a:xfrm>
            <a:off x="514350" y="914400"/>
            <a:ext cx="10901363" cy="2031325"/>
          </a:xfrm>
          <a:prstGeom prst="rect">
            <a:avLst/>
          </a:prstGeom>
          <a:noFill/>
        </p:spPr>
        <p:txBody>
          <a:bodyPr wrap="square" rtlCol="0">
            <a:spAutoFit/>
          </a:bodyPr>
          <a:lstStyle/>
          <a:p>
            <a:pPr algn="l">
              <a:buFont typeface="+mj-lt"/>
              <a:buAutoNum type="arabicPeriod"/>
            </a:pPr>
            <a:r>
              <a:rPr lang="en-US" b="0" i="0" u="none" strike="noStrike" dirty="0">
                <a:solidFill>
                  <a:srgbClr val="0D0D0D"/>
                </a:solidFill>
                <a:effectLst/>
                <a:latin typeface="Söhne"/>
              </a:rPr>
              <a:t>Conclusion:</a:t>
            </a:r>
          </a:p>
          <a:p>
            <a:pPr marL="742950" lvl="1" indent="-285750" algn="l">
              <a:buFont typeface="+mj-lt"/>
              <a:buAutoNum type="arabicPeriod"/>
            </a:pPr>
            <a:r>
              <a:rPr lang="en-US" b="0" i="0" u="none" strike="noStrike" dirty="0">
                <a:solidFill>
                  <a:srgbClr val="0D0D0D"/>
                </a:solidFill>
                <a:effectLst/>
                <a:latin typeface="Söhne"/>
              </a:rPr>
              <a:t>The ALO algorithm showcases superior performance on both unimodal and multi-modal test functions, highlighting its effectiveness in optimization tasks.</a:t>
            </a:r>
          </a:p>
          <a:p>
            <a:pPr marL="742950" lvl="1" indent="-285750" algn="l">
              <a:buFont typeface="+mj-lt"/>
              <a:buAutoNum type="arabicPeriod"/>
            </a:pPr>
            <a:r>
              <a:rPr lang="en-US" b="0" i="0" u="none" strike="noStrike" dirty="0">
                <a:solidFill>
                  <a:srgbClr val="0D0D0D"/>
                </a:solidFill>
                <a:effectLst/>
                <a:latin typeface="Söhne"/>
              </a:rPr>
              <a:t>These results affirm ALO as a promising optimization algorithm with broad applicability across different problem domains.</a:t>
            </a:r>
          </a:p>
          <a:p>
            <a:br>
              <a:rPr lang="en-US" dirty="0"/>
            </a:br>
            <a:endParaRPr lang="en-US" dirty="0"/>
          </a:p>
        </p:txBody>
      </p:sp>
    </p:spTree>
    <p:extLst>
      <p:ext uri="{BB962C8B-B14F-4D97-AF65-F5344CB8AC3E}">
        <p14:creationId xmlns:p14="http://schemas.microsoft.com/office/powerpoint/2010/main" val="641287187"/>
      </p:ext>
    </p:extLst>
  </p:cSld>
  <p:clrMapOvr>
    <a:masterClrMapping/>
  </p:clrMapOvr>
  <mc:AlternateContent xmlns:mc="http://schemas.openxmlformats.org/markup-compatibility/2006" xmlns:p14="http://schemas.microsoft.com/office/powerpoint/2010/main">
    <mc:Choice Requires="p14">
      <p:transition spd="slow" p14:dur="2000" advTm="1194"/>
    </mc:Choice>
    <mc:Fallback xmlns="">
      <p:transition spd="slow" advTm="1194"/>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C9DE40-70CD-1C92-3491-66C1965CD2BC}"/>
              </a:ext>
            </a:extLst>
          </p:cNvPr>
          <p:cNvPicPr>
            <a:picLocks noChangeAspect="1"/>
          </p:cNvPicPr>
          <p:nvPr/>
        </p:nvPicPr>
        <p:blipFill>
          <a:blip r:embed="rId2"/>
          <a:stretch>
            <a:fillRect/>
          </a:stretch>
        </p:blipFill>
        <p:spPr>
          <a:xfrm>
            <a:off x="5932714" y="2631688"/>
            <a:ext cx="6259286" cy="3865128"/>
          </a:xfrm>
          <a:prstGeom prst="rect">
            <a:avLst/>
          </a:prstGeom>
        </p:spPr>
      </p:pic>
      <p:sp>
        <p:nvSpPr>
          <p:cNvPr id="3" name="Rectangle 2">
            <a:extLst>
              <a:ext uri="{FF2B5EF4-FFF2-40B4-BE49-F238E27FC236}">
                <a16:creationId xmlns:a16="http://schemas.microsoft.com/office/drawing/2014/main" id="{A1089817-E993-969C-088C-C3614CA83419}"/>
              </a:ext>
            </a:extLst>
          </p:cNvPr>
          <p:cNvSpPr/>
          <p:nvPr/>
        </p:nvSpPr>
        <p:spPr>
          <a:xfrm>
            <a:off x="1" y="303924"/>
            <a:ext cx="8595359" cy="803516"/>
          </a:xfrm>
          <a:prstGeom prst="rect">
            <a:avLst/>
          </a:prstGeom>
          <a:solidFill>
            <a:srgbClr val="CC00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4" name="Title 10">
            <a:extLst>
              <a:ext uri="{FF2B5EF4-FFF2-40B4-BE49-F238E27FC236}">
                <a16:creationId xmlns:a16="http://schemas.microsoft.com/office/drawing/2014/main" id="{B3C6A8B6-1B93-F0FF-C51B-BBE7E5477DF8}"/>
              </a:ext>
            </a:extLst>
          </p:cNvPr>
          <p:cNvSpPr txBox="1">
            <a:spLocks/>
          </p:cNvSpPr>
          <p:nvPr/>
        </p:nvSpPr>
        <p:spPr>
          <a:xfrm>
            <a:off x="459357" y="361183"/>
            <a:ext cx="7877819" cy="661885"/>
          </a:xfrm>
          <a:prstGeom prst="rect">
            <a:avLst/>
          </a:prstGeom>
        </p:spPr>
        <p:txBody>
          <a:bodyPr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b="1" dirty="0">
                <a:solidFill>
                  <a:srgbClr val="FFFFFF"/>
                </a:solidFill>
                <a:latin typeface="Corbel"/>
                <a:cs typeface="Corbel"/>
              </a:rPr>
              <a:t>Three-bar truss design </a:t>
            </a:r>
            <a:endParaRPr lang="en-US" sz="4000" dirty="0">
              <a:latin typeface="Corbel"/>
              <a:cs typeface="Corbel"/>
            </a:endParaRPr>
          </a:p>
        </p:txBody>
      </p:sp>
      <p:pic>
        <p:nvPicPr>
          <p:cNvPr id="5" name="Picture 4" descr="A collage of different types of metal structures&#10;&#10;Description automatically generated">
            <a:extLst>
              <a:ext uri="{FF2B5EF4-FFF2-40B4-BE49-F238E27FC236}">
                <a16:creationId xmlns:a16="http://schemas.microsoft.com/office/drawing/2014/main" id="{40AD292E-C5D7-5B09-2322-FB0BE78CAC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31688"/>
            <a:ext cx="5932714" cy="3865129"/>
          </a:xfrm>
          <a:prstGeom prst="rect">
            <a:avLst/>
          </a:prstGeom>
        </p:spPr>
      </p:pic>
      <p:sp>
        <p:nvSpPr>
          <p:cNvPr id="6" name="TextBox 5">
            <a:extLst>
              <a:ext uri="{FF2B5EF4-FFF2-40B4-BE49-F238E27FC236}">
                <a16:creationId xmlns:a16="http://schemas.microsoft.com/office/drawing/2014/main" id="{B3CE16EC-5F9B-2D22-FCE3-222738C016EF}"/>
              </a:ext>
            </a:extLst>
          </p:cNvPr>
          <p:cNvSpPr txBox="1"/>
          <p:nvPr/>
        </p:nvSpPr>
        <p:spPr>
          <a:xfrm>
            <a:off x="206563" y="1500232"/>
            <a:ext cx="11452302" cy="369332"/>
          </a:xfrm>
          <a:prstGeom prst="rect">
            <a:avLst/>
          </a:prstGeom>
          <a:noFill/>
        </p:spPr>
        <p:txBody>
          <a:bodyPr wrap="square" rtlCol="0">
            <a:spAutoFit/>
          </a:bodyPr>
          <a:lstStyle/>
          <a:p>
            <a:r>
              <a:rPr lang="en-US" dirty="0">
                <a:latin typeface="AdvGulliv"/>
              </a:rPr>
              <a:t>D</a:t>
            </a:r>
            <a:r>
              <a:rPr lang="en-US" sz="1800" dirty="0">
                <a:effectLst/>
                <a:latin typeface="AdvGulliv"/>
              </a:rPr>
              <a:t>esign a three-bar truss to minimize its weight. </a:t>
            </a:r>
            <a:endParaRPr lang="en-US" dirty="0"/>
          </a:p>
        </p:txBody>
      </p:sp>
    </p:spTree>
    <p:extLst>
      <p:ext uri="{BB962C8B-B14F-4D97-AF65-F5344CB8AC3E}">
        <p14:creationId xmlns:p14="http://schemas.microsoft.com/office/powerpoint/2010/main" val="3382694374"/>
      </p:ext>
    </p:extLst>
  </p:cSld>
  <p:clrMapOvr>
    <a:masterClrMapping/>
  </p:clrMapOvr>
  <mc:AlternateContent xmlns:mc="http://schemas.openxmlformats.org/markup-compatibility/2006" xmlns:p14="http://schemas.microsoft.com/office/powerpoint/2010/main">
    <mc:Choice Requires="p14">
      <p:transition spd="slow" p14:dur="2000" advTm="6860"/>
    </mc:Choice>
    <mc:Fallback xmlns="">
      <p:transition spd="slow" advTm="6860"/>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C51F3E9-4FFC-9C18-6F30-93D0E6DA640D}"/>
              </a:ext>
            </a:extLst>
          </p:cNvPr>
          <p:cNvSpPr/>
          <p:nvPr/>
        </p:nvSpPr>
        <p:spPr>
          <a:xfrm>
            <a:off x="1" y="303924"/>
            <a:ext cx="8595359" cy="803516"/>
          </a:xfrm>
          <a:prstGeom prst="rect">
            <a:avLst/>
          </a:prstGeom>
          <a:solidFill>
            <a:srgbClr val="CC00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3" name="Title 10">
            <a:extLst>
              <a:ext uri="{FF2B5EF4-FFF2-40B4-BE49-F238E27FC236}">
                <a16:creationId xmlns:a16="http://schemas.microsoft.com/office/drawing/2014/main" id="{D4E034D8-96E4-B45D-7776-43BD7DBE3D32}"/>
              </a:ext>
            </a:extLst>
          </p:cNvPr>
          <p:cNvSpPr txBox="1">
            <a:spLocks/>
          </p:cNvSpPr>
          <p:nvPr/>
        </p:nvSpPr>
        <p:spPr>
          <a:xfrm>
            <a:off x="0" y="303924"/>
            <a:ext cx="7877819" cy="661885"/>
          </a:xfrm>
          <a:prstGeom prst="rect">
            <a:avLst/>
          </a:prstGeom>
        </p:spPr>
        <p:txBody>
          <a:bodyPr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b="1" dirty="0">
                <a:solidFill>
                  <a:srgbClr val="FFFFFF"/>
                </a:solidFill>
                <a:latin typeface="Corbel"/>
                <a:cs typeface="Corbel"/>
              </a:rPr>
              <a:t>Cantilever beam design</a:t>
            </a:r>
            <a:endParaRPr lang="en-US" sz="4000" dirty="0">
              <a:latin typeface="Corbel"/>
              <a:cs typeface="Corbel"/>
            </a:endParaRPr>
          </a:p>
        </p:txBody>
      </p:sp>
      <p:pic>
        <p:nvPicPr>
          <p:cNvPr id="4" name="Picture 3">
            <a:extLst>
              <a:ext uri="{FF2B5EF4-FFF2-40B4-BE49-F238E27FC236}">
                <a16:creationId xmlns:a16="http://schemas.microsoft.com/office/drawing/2014/main" id="{4BAF5F08-9DEC-9A2E-95A5-0BEA6E65F144}"/>
              </a:ext>
            </a:extLst>
          </p:cNvPr>
          <p:cNvPicPr>
            <a:picLocks noChangeAspect="1"/>
          </p:cNvPicPr>
          <p:nvPr/>
        </p:nvPicPr>
        <p:blipFill>
          <a:blip r:embed="rId2"/>
          <a:stretch>
            <a:fillRect/>
          </a:stretch>
        </p:blipFill>
        <p:spPr>
          <a:xfrm>
            <a:off x="860503" y="2381155"/>
            <a:ext cx="4137934" cy="2637524"/>
          </a:xfrm>
          <a:prstGeom prst="rect">
            <a:avLst/>
          </a:prstGeom>
        </p:spPr>
      </p:pic>
      <p:pic>
        <p:nvPicPr>
          <p:cNvPr id="5" name="Picture 4">
            <a:extLst>
              <a:ext uri="{FF2B5EF4-FFF2-40B4-BE49-F238E27FC236}">
                <a16:creationId xmlns:a16="http://schemas.microsoft.com/office/drawing/2014/main" id="{F737FB82-9810-00ED-09AC-1FE279DF9726}"/>
              </a:ext>
            </a:extLst>
          </p:cNvPr>
          <p:cNvPicPr>
            <a:picLocks noChangeAspect="1"/>
          </p:cNvPicPr>
          <p:nvPr/>
        </p:nvPicPr>
        <p:blipFill>
          <a:blip r:embed="rId3"/>
          <a:stretch>
            <a:fillRect/>
          </a:stretch>
        </p:blipFill>
        <p:spPr>
          <a:xfrm>
            <a:off x="5675086" y="2381155"/>
            <a:ext cx="5840548" cy="2572986"/>
          </a:xfrm>
          <a:prstGeom prst="rect">
            <a:avLst/>
          </a:prstGeom>
        </p:spPr>
      </p:pic>
      <p:sp>
        <p:nvSpPr>
          <p:cNvPr id="6" name="TextBox 5">
            <a:extLst>
              <a:ext uri="{FF2B5EF4-FFF2-40B4-BE49-F238E27FC236}">
                <a16:creationId xmlns:a16="http://schemas.microsoft.com/office/drawing/2014/main" id="{52D2B2A5-34D0-9B62-5E5E-B5ED04ECB640}"/>
              </a:ext>
            </a:extLst>
          </p:cNvPr>
          <p:cNvSpPr txBox="1"/>
          <p:nvPr/>
        </p:nvSpPr>
        <p:spPr>
          <a:xfrm>
            <a:off x="111512" y="1338146"/>
            <a:ext cx="10746147" cy="923330"/>
          </a:xfrm>
          <a:prstGeom prst="rect">
            <a:avLst/>
          </a:prstGeom>
          <a:noFill/>
        </p:spPr>
        <p:txBody>
          <a:bodyPr wrap="none" rtlCol="0">
            <a:spAutoFit/>
          </a:bodyPr>
          <a:lstStyle/>
          <a:p>
            <a:r>
              <a:rPr lang="en-US" dirty="0"/>
              <a:t>Cantilever beam design focuses on optimizing the structural configuration and material selection to achieve the</a:t>
            </a:r>
          </a:p>
          <a:p>
            <a:r>
              <a:rPr lang="en-US" dirty="0"/>
              <a:t> desired strength, stiffness, and deflection characteristics for a given application.</a:t>
            </a:r>
          </a:p>
          <a:p>
            <a:endParaRPr lang="en-US" dirty="0"/>
          </a:p>
        </p:txBody>
      </p:sp>
    </p:spTree>
    <p:extLst>
      <p:ext uri="{BB962C8B-B14F-4D97-AF65-F5344CB8AC3E}">
        <p14:creationId xmlns:p14="http://schemas.microsoft.com/office/powerpoint/2010/main" val="2347138600"/>
      </p:ext>
    </p:extLst>
  </p:cSld>
  <p:clrMapOvr>
    <a:masterClrMapping/>
  </p:clrMapOvr>
  <mc:AlternateContent xmlns:mc="http://schemas.openxmlformats.org/markup-compatibility/2006" xmlns:p14="http://schemas.microsoft.com/office/powerpoint/2010/main">
    <mc:Choice Requires="p14">
      <p:transition spd="slow" p14:dur="2000" advTm="26401"/>
    </mc:Choice>
    <mc:Fallback xmlns="">
      <p:transition spd="slow" advTm="26401"/>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4EFB18-C54B-0103-8434-10A571E10F37}"/>
              </a:ext>
            </a:extLst>
          </p:cNvPr>
          <p:cNvSpPr txBox="1"/>
          <p:nvPr/>
        </p:nvSpPr>
        <p:spPr>
          <a:xfrm>
            <a:off x="211872" y="1371600"/>
            <a:ext cx="11552665" cy="1754326"/>
          </a:xfrm>
          <a:prstGeom prst="rect">
            <a:avLst/>
          </a:prstGeom>
          <a:noFill/>
        </p:spPr>
        <p:txBody>
          <a:bodyPr wrap="square" rtlCol="0">
            <a:spAutoFit/>
          </a:bodyPr>
          <a:lstStyle/>
          <a:p>
            <a:r>
              <a:rPr lang="en-US" sz="1800" dirty="0">
                <a:effectLst/>
                <a:latin typeface="AdvGulliv"/>
              </a:rPr>
              <a:t>The objective is to find the optimal number of tooth for four gears of a train for minimizing the gear ratio. </a:t>
            </a:r>
          </a:p>
          <a:p>
            <a:r>
              <a:rPr lang="en-US" sz="1800" dirty="0">
                <a:effectLst/>
                <a:latin typeface="AdvGulliv"/>
              </a:rPr>
              <a:t>Gear train optimization involves </a:t>
            </a:r>
          </a:p>
          <a:p>
            <a:pPr marL="285750" indent="-285750">
              <a:buFontTx/>
              <a:buChar char="-"/>
            </a:pPr>
            <a:r>
              <a:rPr lang="en-US" sz="1800" dirty="0">
                <a:effectLst/>
                <a:latin typeface="AdvGulliv"/>
              </a:rPr>
              <a:t>maximizing the efficiency and </a:t>
            </a:r>
          </a:p>
          <a:p>
            <a:pPr marL="285750" indent="-285750">
              <a:buFontTx/>
              <a:buChar char="-"/>
            </a:pPr>
            <a:r>
              <a:rPr lang="en-US" sz="1800" dirty="0">
                <a:effectLst/>
                <a:latin typeface="AdvGulliv"/>
              </a:rPr>
              <a:t>performance of gear systems through careful design </a:t>
            </a:r>
            <a:endParaRPr lang="en-US" dirty="0">
              <a:latin typeface="AdvGulliv"/>
            </a:endParaRPr>
          </a:p>
          <a:p>
            <a:pPr marL="285750" indent="-285750">
              <a:buFontTx/>
              <a:buChar char="-"/>
            </a:pPr>
            <a:r>
              <a:rPr lang="en-US" sz="1800" dirty="0">
                <a:effectLst/>
                <a:latin typeface="AdvGulliv"/>
              </a:rPr>
              <a:t>selection of gear ratios and configurations. </a:t>
            </a:r>
          </a:p>
          <a:p>
            <a:endParaRPr lang="en-US" dirty="0"/>
          </a:p>
        </p:txBody>
      </p:sp>
      <p:sp>
        <p:nvSpPr>
          <p:cNvPr id="3" name="Rectangle 2">
            <a:extLst>
              <a:ext uri="{FF2B5EF4-FFF2-40B4-BE49-F238E27FC236}">
                <a16:creationId xmlns:a16="http://schemas.microsoft.com/office/drawing/2014/main" id="{8FB41191-5FA2-E823-AD7E-97B82A68233C}"/>
              </a:ext>
            </a:extLst>
          </p:cNvPr>
          <p:cNvSpPr/>
          <p:nvPr/>
        </p:nvSpPr>
        <p:spPr>
          <a:xfrm>
            <a:off x="1" y="303924"/>
            <a:ext cx="8595359" cy="803516"/>
          </a:xfrm>
          <a:prstGeom prst="rect">
            <a:avLst/>
          </a:prstGeom>
          <a:solidFill>
            <a:srgbClr val="CC00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sp>
        <p:nvSpPr>
          <p:cNvPr id="4" name="Title 10">
            <a:extLst>
              <a:ext uri="{FF2B5EF4-FFF2-40B4-BE49-F238E27FC236}">
                <a16:creationId xmlns:a16="http://schemas.microsoft.com/office/drawing/2014/main" id="{23E68F62-B435-CDB3-AD58-28333E47B4B7}"/>
              </a:ext>
            </a:extLst>
          </p:cNvPr>
          <p:cNvSpPr txBox="1">
            <a:spLocks/>
          </p:cNvSpPr>
          <p:nvPr/>
        </p:nvSpPr>
        <p:spPr>
          <a:xfrm>
            <a:off x="0" y="303924"/>
            <a:ext cx="7877819" cy="661885"/>
          </a:xfrm>
          <a:prstGeom prst="rect">
            <a:avLst/>
          </a:prstGeom>
        </p:spPr>
        <p:txBody>
          <a:bodyPr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b="1" dirty="0">
                <a:solidFill>
                  <a:srgbClr val="FFFFFF"/>
                </a:solidFill>
                <a:latin typeface="Corbel"/>
                <a:cs typeface="Corbel"/>
              </a:rPr>
              <a:t>Gear train design problem</a:t>
            </a:r>
            <a:endParaRPr lang="en-US" sz="4000" dirty="0">
              <a:latin typeface="Corbel"/>
              <a:cs typeface="Corbel"/>
            </a:endParaRPr>
          </a:p>
        </p:txBody>
      </p:sp>
      <p:pic>
        <p:nvPicPr>
          <p:cNvPr id="7" name="Picture 6" descr="A blue grid with white text and white gears&#10;&#10;Description automatically generated with medium confidence">
            <a:extLst>
              <a:ext uri="{FF2B5EF4-FFF2-40B4-BE49-F238E27FC236}">
                <a16:creationId xmlns:a16="http://schemas.microsoft.com/office/drawing/2014/main" id="{8F92C21E-05D8-699A-7FA6-AEC84AE925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4043" y="3094995"/>
            <a:ext cx="4749800" cy="3086100"/>
          </a:xfrm>
          <a:prstGeom prst="rect">
            <a:avLst/>
          </a:prstGeom>
        </p:spPr>
      </p:pic>
    </p:spTree>
    <p:extLst>
      <p:ext uri="{BB962C8B-B14F-4D97-AF65-F5344CB8AC3E}">
        <p14:creationId xmlns:p14="http://schemas.microsoft.com/office/powerpoint/2010/main" val="2196097470"/>
      </p:ext>
    </p:extLst>
  </p:cSld>
  <p:clrMapOvr>
    <a:masterClrMapping/>
  </p:clrMapOvr>
  <mc:AlternateContent xmlns:mc="http://schemas.openxmlformats.org/markup-compatibility/2006" xmlns:p14="http://schemas.microsoft.com/office/powerpoint/2010/main">
    <mc:Choice Requires="p14">
      <p:transition spd="slow" p14:dur="2000" advTm="7965"/>
    </mc:Choice>
    <mc:Fallback xmlns="">
      <p:transition spd="slow" advTm="7965"/>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BA5FF2-6999-C641-A989-6192941396FB}"/>
              </a:ext>
            </a:extLst>
          </p:cNvPr>
          <p:cNvSpPr txBox="1">
            <a:spLocks/>
          </p:cNvSpPr>
          <p:nvPr/>
        </p:nvSpPr>
        <p:spPr>
          <a:xfrm>
            <a:off x="287606" y="1198153"/>
            <a:ext cx="9735507" cy="1182738"/>
          </a:xfrm>
          <a:prstGeom prst="rect">
            <a:avLst/>
          </a:prstGeom>
        </p:spPr>
        <p:txBody>
          <a:bodyPr lIns="91440" tIns="45720" rIns="91440" bIns="45720" anchor="t">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55905" indent="-255905">
              <a:spcBef>
                <a:spcPts val="0"/>
              </a:spcBef>
              <a:spcAft>
                <a:spcPts val="1000"/>
              </a:spcAft>
              <a:buClr>
                <a:srgbClr val="D82042"/>
              </a:buClr>
              <a:buFont typeface="Wingdings" pitchFamily="2" charset="2"/>
              <a:buChar char="§"/>
            </a:pPr>
            <a:r>
              <a:rPr lang="en-US" sz="1600" dirty="0">
                <a:ea typeface="+mn-lt"/>
                <a:cs typeface="+mn-lt"/>
              </a:rPr>
              <a:t>Metaheuristic algorithms are primary techniques for real engineering design optimization problems.</a:t>
            </a:r>
          </a:p>
          <a:p>
            <a:pPr marL="255905" indent="-255905">
              <a:spcBef>
                <a:spcPts val="0"/>
              </a:spcBef>
              <a:spcAft>
                <a:spcPts val="1000"/>
              </a:spcAft>
              <a:buClr>
                <a:srgbClr val="D82042"/>
              </a:buClr>
              <a:buFont typeface="Wingdings" pitchFamily="2" charset="2"/>
              <a:buChar char="§"/>
            </a:pPr>
            <a:r>
              <a:rPr lang="en-US" sz="1600" dirty="0">
                <a:ea typeface="+mn-lt"/>
                <a:cs typeface="+mn-lt"/>
              </a:rPr>
              <a:t>They leverage stochastic operators, distinguishing them from deterministic approaches.</a:t>
            </a:r>
          </a:p>
          <a:p>
            <a:pPr marL="255905" indent="-255905">
              <a:spcBef>
                <a:spcPts val="0"/>
              </a:spcBef>
              <a:spcAft>
                <a:spcPts val="1000"/>
              </a:spcAft>
              <a:buClr>
                <a:srgbClr val="D82042"/>
              </a:buClr>
              <a:buFont typeface="Wingdings" pitchFamily="2" charset="2"/>
              <a:buChar char="§"/>
            </a:pPr>
            <a:r>
              <a:rPr lang="en-US" sz="1600" dirty="0">
                <a:ea typeface="+mn-lt"/>
                <a:cs typeface="+mn-lt"/>
              </a:rPr>
              <a:t>Deterministic algorithms tend to get trapped in local optima, limiting their effectiveness.</a:t>
            </a:r>
          </a:p>
          <a:p>
            <a:pPr marL="0" indent="0">
              <a:spcBef>
                <a:spcPts val="0"/>
              </a:spcBef>
              <a:spcAft>
                <a:spcPts val="1000"/>
              </a:spcAft>
              <a:buClr>
                <a:srgbClr val="D82042"/>
              </a:buClr>
              <a:buNone/>
            </a:pPr>
            <a:endParaRPr lang="en-US" sz="1600" dirty="0">
              <a:ea typeface="+mn-lt"/>
              <a:cs typeface="+mn-lt"/>
            </a:endParaRPr>
          </a:p>
          <a:p>
            <a:pPr marL="0" indent="0">
              <a:spcBef>
                <a:spcPts val="0"/>
              </a:spcBef>
              <a:spcAft>
                <a:spcPts val="1000"/>
              </a:spcAft>
              <a:buClr>
                <a:srgbClr val="D82042"/>
              </a:buClr>
              <a:buNone/>
            </a:pPr>
            <a:endParaRPr lang="en-US" sz="1600" dirty="0">
              <a:ea typeface="+mn-lt"/>
              <a:cs typeface="+mn-lt"/>
            </a:endParaRPr>
          </a:p>
        </p:txBody>
      </p:sp>
      <p:sp>
        <p:nvSpPr>
          <p:cNvPr id="7" name="Rectangle 6">
            <a:extLst>
              <a:ext uri="{FF2B5EF4-FFF2-40B4-BE49-F238E27FC236}">
                <a16:creationId xmlns:a16="http://schemas.microsoft.com/office/drawing/2014/main" id="{D1A74B0B-8BA3-2D4C-B3AE-9F54BC81EC8E}"/>
              </a:ext>
            </a:extLst>
          </p:cNvPr>
          <p:cNvSpPr/>
          <p:nvPr/>
        </p:nvSpPr>
        <p:spPr>
          <a:xfrm>
            <a:off x="95969" y="251114"/>
            <a:ext cx="10118783" cy="803516"/>
          </a:xfrm>
          <a:prstGeom prst="rect">
            <a:avLst/>
          </a:prstGeom>
          <a:solidFill>
            <a:srgbClr val="CC00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8" name="Title 10">
            <a:extLst>
              <a:ext uri="{FF2B5EF4-FFF2-40B4-BE49-F238E27FC236}">
                <a16:creationId xmlns:a16="http://schemas.microsoft.com/office/drawing/2014/main" id="{75BF44E6-6094-3547-9D19-7537D60B13B1}"/>
              </a:ext>
            </a:extLst>
          </p:cNvPr>
          <p:cNvSpPr txBox="1">
            <a:spLocks/>
          </p:cNvSpPr>
          <p:nvPr/>
        </p:nvSpPr>
        <p:spPr>
          <a:xfrm>
            <a:off x="95969" y="321929"/>
            <a:ext cx="9392009" cy="661885"/>
          </a:xfrm>
          <a:prstGeom prst="rect">
            <a:avLst/>
          </a:prstGeom>
        </p:spPr>
        <p:txBody>
          <a:bodyPr lIns="91440" tIns="45720" rIns="91440" bIns="4572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b="1" dirty="0">
                <a:solidFill>
                  <a:srgbClr val="FFFFFF"/>
                </a:solidFill>
                <a:latin typeface="Corbel"/>
                <a:cs typeface="Corbel"/>
              </a:rPr>
              <a:t>Introduction to Metaheuristic Algorithm </a:t>
            </a:r>
            <a:endParaRPr lang="en-US" sz="4000" dirty="0">
              <a:latin typeface="Corbel"/>
              <a:cs typeface="Corbel"/>
            </a:endParaRPr>
          </a:p>
        </p:txBody>
      </p:sp>
      <p:sp>
        <p:nvSpPr>
          <p:cNvPr id="12" name="Slide Number Placeholder 2">
            <a:extLst>
              <a:ext uri="{FF2B5EF4-FFF2-40B4-BE49-F238E27FC236}">
                <a16:creationId xmlns:a16="http://schemas.microsoft.com/office/drawing/2014/main" id="{1261E1A0-4D96-0641-8BB8-7FDCD03FB6C2}"/>
              </a:ext>
            </a:extLst>
          </p:cNvPr>
          <p:cNvSpPr txBox="1">
            <a:spLocks/>
          </p:cNvSpPr>
          <p:nvPr/>
        </p:nvSpPr>
        <p:spPr>
          <a:xfrm>
            <a:off x="11686900" y="6428578"/>
            <a:ext cx="376479" cy="393640"/>
          </a:xfrm>
          <a:prstGeom prst="rect">
            <a:avLst/>
          </a:prstGeom>
        </p:spPr>
        <p:txBody>
          <a:bodyPr lIns="91440" tIns="45720" rIns="91440" bIns="45720" anchor="ctr" anchorCtr="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uk-UA" sz="1200">
                <a:solidFill>
                  <a:schemeClr val="bg1"/>
                </a:solidFill>
                <a:cs typeface="Calibri"/>
              </a:rPr>
              <a:t>3</a:t>
            </a:r>
          </a:p>
        </p:txBody>
      </p:sp>
      <p:sp>
        <p:nvSpPr>
          <p:cNvPr id="2" name="Rectangle 1">
            <a:extLst>
              <a:ext uri="{FF2B5EF4-FFF2-40B4-BE49-F238E27FC236}">
                <a16:creationId xmlns:a16="http://schemas.microsoft.com/office/drawing/2014/main" id="{9E1C5927-3E1F-1C39-BD6E-1C0162B2C653}"/>
              </a:ext>
            </a:extLst>
          </p:cNvPr>
          <p:cNvSpPr/>
          <p:nvPr/>
        </p:nvSpPr>
        <p:spPr>
          <a:xfrm>
            <a:off x="95970" y="2380891"/>
            <a:ext cx="4199986" cy="457200"/>
          </a:xfrm>
          <a:prstGeom prst="rect">
            <a:avLst/>
          </a:prstGeom>
          <a:solidFill>
            <a:srgbClr val="CC00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4" name="Title 10">
            <a:extLst>
              <a:ext uri="{FF2B5EF4-FFF2-40B4-BE49-F238E27FC236}">
                <a16:creationId xmlns:a16="http://schemas.microsoft.com/office/drawing/2014/main" id="{703A4DBA-BDE0-46C0-2AEE-0FD299AF7E13}"/>
              </a:ext>
            </a:extLst>
          </p:cNvPr>
          <p:cNvSpPr txBox="1">
            <a:spLocks/>
          </p:cNvSpPr>
          <p:nvPr/>
        </p:nvSpPr>
        <p:spPr>
          <a:xfrm>
            <a:off x="95969" y="2451706"/>
            <a:ext cx="9392009" cy="661885"/>
          </a:xfrm>
          <a:prstGeom prst="rect">
            <a:avLst/>
          </a:prstGeom>
        </p:spPr>
        <p:txBody>
          <a:bodyPr lIns="91440" tIns="45720" rIns="91440" bIns="4572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4000" dirty="0">
              <a:latin typeface="Corbel"/>
              <a:cs typeface="Corbel"/>
            </a:endParaRPr>
          </a:p>
        </p:txBody>
      </p:sp>
      <p:sp>
        <p:nvSpPr>
          <p:cNvPr id="5" name="Title 10">
            <a:extLst>
              <a:ext uri="{FF2B5EF4-FFF2-40B4-BE49-F238E27FC236}">
                <a16:creationId xmlns:a16="http://schemas.microsoft.com/office/drawing/2014/main" id="{88E5A780-B895-2DBD-FEB3-CDB726951E4B}"/>
              </a:ext>
            </a:extLst>
          </p:cNvPr>
          <p:cNvSpPr txBox="1">
            <a:spLocks/>
          </p:cNvSpPr>
          <p:nvPr/>
        </p:nvSpPr>
        <p:spPr>
          <a:xfrm>
            <a:off x="95970" y="2380890"/>
            <a:ext cx="4286250" cy="661885"/>
          </a:xfrm>
          <a:prstGeom prst="rect">
            <a:avLst/>
          </a:prstGeom>
        </p:spPr>
        <p:txBody>
          <a:bodyPr lIns="91440" tIns="45720" rIns="91440" bIns="4572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rgbClr val="FFFFFF"/>
                </a:solidFill>
                <a:latin typeface="Corbel"/>
                <a:cs typeface="Corbel"/>
              </a:rPr>
              <a:t>Stochastic Optimization Algorithms</a:t>
            </a:r>
            <a:endParaRPr lang="en-US" sz="2000" dirty="0">
              <a:latin typeface="Corbel"/>
              <a:cs typeface="Corbel"/>
            </a:endParaRPr>
          </a:p>
        </p:txBody>
      </p:sp>
      <p:sp>
        <p:nvSpPr>
          <p:cNvPr id="6" name="Content Placeholder 2">
            <a:extLst>
              <a:ext uri="{FF2B5EF4-FFF2-40B4-BE49-F238E27FC236}">
                <a16:creationId xmlns:a16="http://schemas.microsoft.com/office/drawing/2014/main" id="{DF427F67-4E14-6F42-CC07-9E515373A419}"/>
              </a:ext>
            </a:extLst>
          </p:cNvPr>
          <p:cNvSpPr txBox="1">
            <a:spLocks/>
          </p:cNvSpPr>
          <p:nvPr/>
        </p:nvSpPr>
        <p:spPr>
          <a:xfrm>
            <a:off x="287605" y="3042775"/>
            <a:ext cx="9735507" cy="1182738"/>
          </a:xfrm>
          <a:prstGeom prst="rect">
            <a:avLst/>
          </a:prstGeom>
        </p:spPr>
        <p:txBody>
          <a:bodyPr lIns="91440" tIns="45720" rIns="91440" bIns="45720" anchor="t">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55905" indent="-255905">
              <a:spcBef>
                <a:spcPts val="0"/>
              </a:spcBef>
              <a:spcAft>
                <a:spcPts val="1000"/>
              </a:spcAft>
              <a:buClr>
                <a:srgbClr val="D82042"/>
              </a:buClr>
              <a:buFont typeface="Wingdings" pitchFamily="2" charset="2"/>
              <a:buChar char="§"/>
            </a:pPr>
            <a:r>
              <a:rPr lang="en-US" sz="1600" dirty="0">
                <a:ea typeface="+mn-lt"/>
                <a:cs typeface="+mn-lt"/>
              </a:rPr>
              <a:t>Stochastic algorithms, like evolutionary algorithms, employ randomness in seeking global optima.</a:t>
            </a:r>
          </a:p>
          <a:p>
            <a:pPr marL="255905" indent="-255905">
              <a:spcBef>
                <a:spcPts val="0"/>
              </a:spcBef>
              <a:spcAft>
                <a:spcPts val="1000"/>
              </a:spcAft>
              <a:buClr>
                <a:srgbClr val="D82042"/>
              </a:buClr>
              <a:buFont typeface="Wingdings" pitchFamily="2" charset="2"/>
              <a:buChar char="§"/>
            </a:pPr>
            <a:r>
              <a:rPr lang="en-US" sz="1600" dirty="0">
                <a:ea typeface="+mn-lt"/>
                <a:cs typeface="+mn-lt"/>
              </a:rPr>
              <a:t>They avoid local solutions more effectively than deterministic methods.</a:t>
            </a:r>
          </a:p>
          <a:p>
            <a:pPr marL="255905" indent="-255905">
              <a:spcBef>
                <a:spcPts val="0"/>
              </a:spcBef>
              <a:spcAft>
                <a:spcPts val="1000"/>
              </a:spcAft>
              <a:buClr>
                <a:srgbClr val="D82042"/>
              </a:buClr>
              <a:buFont typeface="Wingdings" pitchFamily="2" charset="2"/>
              <a:buChar char="§"/>
            </a:pPr>
            <a:r>
              <a:rPr lang="en-US" sz="1600" dirty="0">
                <a:ea typeface="+mn-lt"/>
                <a:cs typeface="+mn-lt"/>
              </a:rPr>
              <a:t>Different solutions are obtained in each run due to their randomized nature.</a:t>
            </a:r>
          </a:p>
          <a:p>
            <a:pPr marL="255905" indent="-255905">
              <a:spcBef>
                <a:spcPts val="0"/>
              </a:spcBef>
              <a:spcAft>
                <a:spcPts val="1000"/>
              </a:spcAft>
              <a:buClr>
                <a:srgbClr val="D82042"/>
              </a:buClr>
              <a:buFont typeface="Wingdings" pitchFamily="2" charset="2"/>
              <a:buChar char="§"/>
            </a:pPr>
            <a:endParaRPr lang="en-US" sz="1050" b="1" i="0" u="none" strike="noStrike" dirty="0">
              <a:solidFill>
                <a:srgbClr val="ECECEC"/>
              </a:solidFill>
              <a:effectLst/>
              <a:latin typeface="Söhne"/>
            </a:endParaRPr>
          </a:p>
          <a:p>
            <a:pPr marL="255905" indent="-255905">
              <a:spcBef>
                <a:spcPts val="0"/>
              </a:spcBef>
              <a:spcAft>
                <a:spcPts val="1000"/>
              </a:spcAft>
              <a:buClr>
                <a:srgbClr val="D82042"/>
              </a:buClr>
              <a:buFont typeface="Wingdings" pitchFamily="2" charset="2"/>
              <a:buChar char="§"/>
            </a:pPr>
            <a:endParaRPr lang="en-US" sz="1050" b="0" i="0" u="none" strike="noStrike" dirty="0">
              <a:solidFill>
                <a:srgbClr val="ECECEC"/>
              </a:solidFill>
              <a:effectLst/>
              <a:latin typeface="Söhne"/>
            </a:endParaRPr>
          </a:p>
          <a:p>
            <a:pPr marL="0" indent="0">
              <a:spcBef>
                <a:spcPts val="0"/>
              </a:spcBef>
              <a:spcAft>
                <a:spcPts val="1000"/>
              </a:spcAft>
              <a:buClr>
                <a:srgbClr val="D82042"/>
              </a:buClr>
              <a:buNone/>
            </a:pPr>
            <a:endParaRPr lang="en-US" sz="1600" dirty="0">
              <a:ea typeface="+mn-lt"/>
              <a:cs typeface="+mn-lt"/>
            </a:endParaRPr>
          </a:p>
          <a:p>
            <a:pPr marL="0" indent="0">
              <a:spcBef>
                <a:spcPts val="0"/>
              </a:spcBef>
              <a:spcAft>
                <a:spcPts val="1000"/>
              </a:spcAft>
              <a:buClr>
                <a:srgbClr val="D82042"/>
              </a:buClr>
              <a:buNone/>
            </a:pPr>
            <a:endParaRPr lang="en-US" sz="1600" dirty="0">
              <a:ea typeface="+mn-lt"/>
              <a:cs typeface="+mn-lt"/>
            </a:endParaRPr>
          </a:p>
        </p:txBody>
      </p:sp>
      <p:sp>
        <p:nvSpPr>
          <p:cNvPr id="10" name="Rectangle 9">
            <a:extLst>
              <a:ext uri="{FF2B5EF4-FFF2-40B4-BE49-F238E27FC236}">
                <a16:creationId xmlns:a16="http://schemas.microsoft.com/office/drawing/2014/main" id="{CE4074EE-4579-386A-0BE6-F2606D431C07}"/>
              </a:ext>
            </a:extLst>
          </p:cNvPr>
          <p:cNvSpPr/>
          <p:nvPr/>
        </p:nvSpPr>
        <p:spPr>
          <a:xfrm>
            <a:off x="95969" y="4282067"/>
            <a:ext cx="4199986" cy="457200"/>
          </a:xfrm>
          <a:prstGeom prst="rect">
            <a:avLst/>
          </a:prstGeom>
          <a:solidFill>
            <a:srgbClr val="CC00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1" name="Title 10">
            <a:extLst>
              <a:ext uri="{FF2B5EF4-FFF2-40B4-BE49-F238E27FC236}">
                <a16:creationId xmlns:a16="http://schemas.microsoft.com/office/drawing/2014/main" id="{3928CFB1-AAF5-78C8-B60A-A91403610EA0}"/>
              </a:ext>
            </a:extLst>
          </p:cNvPr>
          <p:cNvSpPr txBox="1">
            <a:spLocks/>
          </p:cNvSpPr>
          <p:nvPr/>
        </p:nvSpPr>
        <p:spPr>
          <a:xfrm>
            <a:off x="95969" y="4235167"/>
            <a:ext cx="4286250" cy="457201"/>
          </a:xfrm>
          <a:prstGeom prst="rect">
            <a:avLst/>
          </a:prstGeom>
        </p:spPr>
        <p:txBody>
          <a:bodyPr lIns="91440" tIns="45720" rIns="91440" bIns="4572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rgbClr val="FFFFFF"/>
                </a:solidFill>
                <a:latin typeface="Corbel"/>
                <a:cs typeface="Corbel"/>
              </a:rPr>
              <a:t>Advantages</a:t>
            </a:r>
            <a:endParaRPr lang="en-US" sz="2000" dirty="0">
              <a:latin typeface="Corbel"/>
              <a:cs typeface="Corbel"/>
            </a:endParaRPr>
          </a:p>
        </p:txBody>
      </p:sp>
      <p:sp>
        <p:nvSpPr>
          <p:cNvPr id="13" name="Content Placeholder 2">
            <a:extLst>
              <a:ext uri="{FF2B5EF4-FFF2-40B4-BE49-F238E27FC236}">
                <a16:creationId xmlns:a16="http://schemas.microsoft.com/office/drawing/2014/main" id="{59C3B7AA-B87F-2961-4060-A01603811E64}"/>
              </a:ext>
            </a:extLst>
          </p:cNvPr>
          <p:cNvSpPr txBox="1">
            <a:spLocks/>
          </p:cNvSpPr>
          <p:nvPr/>
        </p:nvSpPr>
        <p:spPr>
          <a:xfrm>
            <a:off x="287605" y="4802730"/>
            <a:ext cx="5369617" cy="1942315"/>
          </a:xfrm>
          <a:prstGeom prst="rect">
            <a:avLst/>
          </a:prstGeom>
        </p:spPr>
        <p:txBody>
          <a:bodyPr lIns="91440" tIns="45720" rIns="91440" bIns="45720" anchor="t">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55905" indent="-255905">
              <a:spcBef>
                <a:spcPts val="0"/>
              </a:spcBef>
              <a:spcAft>
                <a:spcPts val="1000"/>
              </a:spcAft>
              <a:buClr>
                <a:srgbClr val="D82042"/>
              </a:buClr>
              <a:buFont typeface="Wingdings" pitchFamily="2" charset="2"/>
              <a:buChar char="§"/>
            </a:pPr>
            <a:r>
              <a:rPr lang="en-US" sz="1600" dirty="0">
                <a:ea typeface="+mn-lt"/>
                <a:cs typeface="+mn-lt"/>
              </a:rPr>
              <a:t>Evolutionary algorithms create random solutions and iteratively improve them to approximate the global optimum.</a:t>
            </a:r>
          </a:p>
          <a:p>
            <a:pPr marL="255905" indent="-255905">
              <a:spcBef>
                <a:spcPts val="0"/>
              </a:spcBef>
              <a:spcAft>
                <a:spcPts val="1000"/>
              </a:spcAft>
              <a:buClr>
                <a:srgbClr val="D82042"/>
              </a:buClr>
              <a:buFont typeface="Wingdings" pitchFamily="2" charset="2"/>
              <a:buChar char="§"/>
            </a:pPr>
            <a:r>
              <a:rPr lang="en-US" sz="1600" dirty="0">
                <a:ea typeface="+mn-lt"/>
                <a:cs typeface="+mn-lt"/>
              </a:rPr>
              <a:t>They are problem and derivation independent, simplifying optimization processes.</a:t>
            </a:r>
          </a:p>
          <a:p>
            <a:pPr marL="255905" indent="-255905">
              <a:spcBef>
                <a:spcPts val="0"/>
              </a:spcBef>
              <a:spcAft>
                <a:spcPts val="1000"/>
              </a:spcAft>
              <a:buClr>
                <a:srgbClr val="D82042"/>
              </a:buClr>
              <a:buFont typeface="Wingdings" pitchFamily="2" charset="2"/>
              <a:buChar char="§"/>
            </a:pPr>
            <a:r>
              <a:rPr lang="en-US" sz="1600" dirty="0">
                <a:ea typeface="+mn-lt"/>
                <a:cs typeface="+mn-lt"/>
              </a:rPr>
              <a:t>High local optima avoidance due to stochastic nature.</a:t>
            </a:r>
          </a:p>
          <a:p>
            <a:pPr marL="255905" indent="-255905">
              <a:spcBef>
                <a:spcPts val="0"/>
              </a:spcBef>
              <a:spcAft>
                <a:spcPts val="1000"/>
              </a:spcAft>
              <a:buClr>
                <a:srgbClr val="D82042"/>
              </a:buClr>
              <a:buFont typeface="Wingdings" pitchFamily="2" charset="2"/>
              <a:buChar char="§"/>
            </a:pPr>
            <a:endParaRPr lang="en-US" sz="1050" b="0" i="0" u="none" strike="noStrike" dirty="0">
              <a:solidFill>
                <a:srgbClr val="ECECEC"/>
              </a:solidFill>
              <a:effectLst/>
              <a:latin typeface="Söhne"/>
            </a:endParaRPr>
          </a:p>
          <a:p>
            <a:pPr marL="0" indent="0">
              <a:spcBef>
                <a:spcPts val="0"/>
              </a:spcBef>
              <a:spcAft>
                <a:spcPts val="1000"/>
              </a:spcAft>
              <a:buClr>
                <a:srgbClr val="D82042"/>
              </a:buClr>
              <a:buNone/>
            </a:pPr>
            <a:endParaRPr lang="en-US" sz="1600" dirty="0">
              <a:ea typeface="+mn-lt"/>
              <a:cs typeface="+mn-lt"/>
            </a:endParaRPr>
          </a:p>
          <a:p>
            <a:pPr marL="0" indent="0">
              <a:spcBef>
                <a:spcPts val="0"/>
              </a:spcBef>
              <a:spcAft>
                <a:spcPts val="1000"/>
              </a:spcAft>
              <a:buClr>
                <a:srgbClr val="D82042"/>
              </a:buClr>
              <a:buNone/>
            </a:pPr>
            <a:endParaRPr lang="en-US" sz="1600" dirty="0">
              <a:ea typeface="+mn-lt"/>
              <a:cs typeface="+mn-lt"/>
            </a:endParaRPr>
          </a:p>
        </p:txBody>
      </p:sp>
      <p:sp>
        <p:nvSpPr>
          <p:cNvPr id="15" name="Rectangle 14">
            <a:extLst>
              <a:ext uri="{FF2B5EF4-FFF2-40B4-BE49-F238E27FC236}">
                <a16:creationId xmlns:a16="http://schemas.microsoft.com/office/drawing/2014/main" id="{83D05913-B632-7A96-0F34-357DE0F53471}"/>
              </a:ext>
            </a:extLst>
          </p:cNvPr>
          <p:cNvSpPr/>
          <p:nvPr/>
        </p:nvSpPr>
        <p:spPr>
          <a:xfrm>
            <a:off x="5796054" y="4282067"/>
            <a:ext cx="4199986" cy="457200"/>
          </a:xfrm>
          <a:prstGeom prst="rect">
            <a:avLst/>
          </a:prstGeom>
          <a:solidFill>
            <a:srgbClr val="CC00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6" name="Title 10">
            <a:extLst>
              <a:ext uri="{FF2B5EF4-FFF2-40B4-BE49-F238E27FC236}">
                <a16:creationId xmlns:a16="http://schemas.microsoft.com/office/drawing/2014/main" id="{F08EB6F3-4ED8-D626-DACD-2FE1B340BB69}"/>
              </a:ext>
            </a:extLst>
          </p:cNvPr>
          <p:cNvSpPr txBox="1">
            <a:spLocks/>
          </p:cNvSpPr>
          <p:nvPr/>
        </p:nvSpPr>
        <p:spPr>
          <a:xfrm>
            <a:off x="5796054" y="4264580"/>
            <a:ext cx="4286250" cy="457201"/>
          </a:xfrm>
          <a:prstGeom prst="rect">
            <a:avLst/>
          </a:prstGeom>
        </p:spPr>
        <p:txBody>
          <a:bodyPr lIns="91440" tIns="45720" rIns="91440" bIns="45720"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rgbClr val="FFFFFF"/>
                </a:solidFill>
                <a:latin typeface="Corbel"/>
                <a:cs typeface="Corbel"/>
              </a:rPr>
              <a:t>Popular Metaheuristic Algorithms</a:t>
            </a:r>
            <a:endParaRPr lang="en-US" sz="2000" dirty="0">
              <a:latin typeface="Corbel"/>
              <a:cs typeface="Corbel"/>
            </a:endParaRPr>
          </a:p>
        </p:txBody>
      </p:sp>
      <p:sp>
        <p:nvSpPr>
          <p:cNvPr id="18" name="Content Placeholder 2">
            <a:extLst>
              <a:ext uri="{FF2B5EF4-FFF2-40B4-BE49-F238E27FC236}">
                <a16:creationId xmlns:a16="http://schemas.microsoft.com/office/drawing/2014/main" id="{8429A056-F5E9-2F93-1F64-3A0A7583D5FC}"/>
              </a:ext>
            </a:extLst>
          </p:cNvPr>
          <p:cNvSpPr txBox="1">
            <a:spLocks/>
          </p:cNvSpPr>
          <p:nvPr/>
        </p:nvSpPr>
        <p:spPr>
          <a:xfrm>
            <a:off x="5703104" y="4829402"/>
            <a:ext cx="5369617" cy="1942315"/>
          </a:xfrm>
          <a:prstGeom prst="rect">
            <a:avLst/>
          </a:prstGeom>
        </p:spPr>
        <p:txBody>
          <a:bodyPr lIns="91440" tIns="45720" rIns="91440" bIns="45720" anchor="t">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55905" indent="-255905">
              <a:spcBef>
                <a:spcPts val="0"/>
              </a:spcBef>
              <a:spcAft>
                <a:spcPts val="1000"/>
              </a:spcAft>
              <a:buClr>
                <a:srgbClr val="D82042"/>
              </a:buClr>
              <a:buFont typeface="Wingdings" pitchFamily="2" charset="2"/>
              <a:buChar char="§"/>
            </a:pPr>
            <a:r>
              <a:rPr lang="en-US" sz="1600" dirty="0">
                <a:ea typeface="+mn-lt"/>
                <a:cs typeface="+mn-lt"/>
              </a:rPr>
              <a:t>Genetic Algorithm</a:t>
            </a:r>
          </a:p>
          <a:p>
            <a:pPr marL="255905" indent="-255905">
              <a:spcBef>
                <a:spcPts val="0"/>
              </a:spcBef>
              <a:spcAft>
                <a:spcPts val="1000"/>
              </a:spcAft>
              <a:buClr>
                <a:srgbClr val="D82042"/>
              </a:buClr>
              <a:buFont typeface="Wingdings" pitchFamily="2" charset="2"/>
              <a:buChar char="§"/>
            </a:pPr>
            <a:r>
              <a:rPr lang="en-US" sz="1600" dirty="0">
                <a:ea typeface="+mn-lt"/>
                <a:cs typeface="+mn-lt"/>
              </a:rPr>
              <a:t>Particle Swarm Optimization</a:t>
            </a:r>
          </a:p>
          <a:p>
            <a:pPr marL="255905" indent="-255905">
              <a:spcBef>
                <a:spcPts val="0"/>
              </a:spcBef>
              <a:spcAft>
                <a:spcPts val="1000"/>
              </a:spcAft>
              <a:buClr>
                <a:srgbClr val="D82042"/>
              </a:buClr>
              <a:buFont typeface="Wingdings" pitchFamily="2" charset="2"/>
              <a:buChar char="§"/>
            </a:pPr>
            <a:r>
              <a:rPr lang="en-US" sz="1600" dirty="0">
                <a:ea typeface="+mn-lt"/>
                <a:cs typeface="+mn-lt"/>
              </a:rPr>
              <a:t>Ant Colony Optimization</a:t>
            </a:r>
          </a:p>
          <a:p>
            <a:pPr marL="255905" indent="-255905">
              <a:spcBef>
                <a:spcPts val="0"/>
              </a:spcBef>
              <a:spcAft>
                <a:spcPts val="1000"/>
              </a:spcAft>
              <a:buClr>
                <a:srgbClr val="D82042"/>
              </a:buClr>
              <a:buFont typeface="Wingdings" pitchFamily="2" charset="2"/>
              <a:buChar char="§"/>
            </a:pPr>
            <a:r>
              <a:rPr lang="en-US" sz="1600" dirty="0">
                <a:ea typeface="+mn-lt"/>
                <a:cs typeface="+mn-lt"/>
              </a:rPr>
              <a:t>Differential Evolution</a:t>
            </a:r>
          </a:p>
          <a:p>
            <a:pPr marL="255905" indent="-255905">
              <a:spcBef>
                <a:spcPts val="0"/>
              </a:spcBef>
              <a:spcAft>
                <a:spcPts val="1000"/>
              </a:spcAft>
              <a:buClr>
                <a:srgbClr val="D82042"/>
              </a:buClr>
              <a:buFont typeface="Wingdings" pitchFamily="2" charset="2"/>
              <a:buChar char="§"/>
            </a:pPr>
            <a:r>
              <a:rPr lang="en-US" sz="1600" dirty="0">
                <a:ea typeface="+mn-lt"/>
                <a:cs typeface="+mn-lt"/>
              </a:rPr>
              <a:t>Evolutionary Programming.</a:t>
            </a:r>
            <a:r>
              <a:rPr lang="en-US" sz="1050" dirty="0">
                <a:solidFill>
                  <a:srgbClr val="ECECEC"/>
                </a:solidFill>
                <a:latin typeface="Söhne"/>
              </a:rPr>
              <a:t> </a:t>
            </a:r>
            <a:endParaRPr lang="en-US" sz="1050" b="0" i="0" u="none" strike="noStrike" dirty="0">
              <a:solidFill>
                <a:srgbClr val="ECECEC"/>
              </a:solidFill>
              <a:effectLst/>
              <a:latin typeface="Söhne"/>
            </a:endParaRPr>
          </a:p>
          <a:p>
            <a:pPr marL="0" indent="0">
              <a:spcBef>
                <a:spcPts val="0"/>
              </a:spcBef>
              <a:spcAft>
                <a:spcPts val="1000"/>
              </a:spcAft>
              <a:buClr>
                <a:srgbClr val="D82042"/>
              </a:buClr>
              <a:buNone/>
            </a:pPr>
            <a:endParaRPr lang="en-US" sz="1600" dirty="0">
              <a:ea typeface="+mn-lt"/>
              <a:cs typeface="+mn-lt"/>
            </a:endParaRPr>
          </a:p>
          <a:p>
            <a:pPr marL="0" indent="0">
              <a:spcBef>
                <a:spcPts val="0"/>
              </a:spcBef>
              <a:spcAft>
                <a:spcPts val="1000"/>
              </a:spcAft>
              <a:buClr>
                <a:srgbClr val="D82042"/>
              </a:buClr>
              <a:buNone/>
            </a:pPr>
            <a:endParaRPr lang="en-US" sz="1600" dirty="0">
              <a:ea typeface="+mn-lt"/>
              <a:cs typeface="+mn-lt"/>
            </a:endParaRPr>
          </a:p>
        </p:txBody>
      </p:sp>
    </p:spTree>
    <p:extLst>
      <p:ext uri="{BB962C8B-B14F-4D97-AF65-F5344CB8AC3E}">
        <p14:creationId xmlns:p14="http://schemas.microsoft.com/office/powerpoint/2010/main" val="140655410"/>
      </p:ext>
    </p:extLst>
  </p:cSld>
  <p:clrMapOvr>
    <a:masterClrMapping/>
  </p:clrMapOvr>
  <mc:AlternateContent xmlns:mc="http://schemas.openxmlformats.org/markup-compatibility/2006" xmlns:p14="http://schemas.microsoft.com/office/powerpoint/2010/main">
    <mc:Choice Requires="p14">
      <p:transition spd="slow" p14:dur="2000" advTm="42176"/>
    </mc:Choice>
    <mc:Fallback xmlns="">
      <p:transition spd="slow" advTm="42176"/>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Consider the Antlion. The life and times of a bug that eats… | by Fred  Bughouse | Medium">
            <a:extLst>
              <a:ext uri="{FF2B5EF4-FFF2-40B4-BE49-F238E27FC236}">
                <a16:creationId xmlns:a16="http://schemas.microsoft.com/office/drawing/2014/main" id="{3C376AB9-DC10-0592-509C-EDEC78744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71" y="-43734"/>
            <a:ext cx="12216671" cy="6901733"/>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723B940B-00CF-2C41-A0AD-C30250C2B008}"/>
              </a:ext>
            </a:extLst>
          </p:cNvPr>
          <p:cNvSpPr/>
          <p:nvPr/>
        </p:nvSpPr>
        <p:spPr>
          <a:xfrm>
            <a:off x="10584182" y="6396774"/>
            <a:ext cx="1607818" cy="461226"/>
          </a:xfrm>
          <a:prstGeom prst="rect">
            <a:avLst/>
          </a:prstGeom>
          <a:solidFill>
            <a:srgbClr val="CC00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dirty="0">
                <a:solidFill>
                  <a:srgbClr val="000000"/>
                </a:solidFill>
              </a:rPr>
              <a:t> </a:t>
            </a:r>
          </a:p>
        </p:txBody>
      </p:sp>
      <p:pic>
        <p:nvPicPr>
          <p:cNvPr id="13" name="Picture 12">
            <a:extLst>
              <a:ext uri="{FF2B5EF4-FFF2-40B4-BE49-F238E27FC236}">
                <a16:creationId xmlns:a16="http://schemas.microsoft.com/office/drawing/2014/main" id="{689972D4-49F4-CD45-AA9E-81A74719815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723472" y="6501529"/>
            <a:ext cx="849390" cy="251716"/>
          </a:xfrm>
          <a:prstGeom prst="rect">
            <a:avLst/>
          </a:prstGeom>
        </p:spPr>
      </p:pic>
      <p:sp>
        <p:nvSpPr>
          <p:cNvPr id="12" name="Rectangle 11">
            <a:extLst>
              <a:ext uri="{FF2B5EF4-FFF2-40B4-BE49-F238E27FC236}">
                <a16:creationId xmlns:a16="http://schemas.microsoft.com/office/drawing/2014/main" id="{723B940B-00CF-2C41-A0AD-C30250C2B008}"/>
              </a:ext>
            </a:extLst>
          </p:cNvPr>
          <p:cNvSpPr/>
          <p:nvPr/>
        </p:nvSpPr>
        <p:spPr>
          <a:xfrm>
            <a:off x="10584180" y="6396774"/>
            <a:ext cx="1607818" cy="461226"/>
          </a:xfrm>
          <a:prstGeom prst="rect">
            <a:avLst/>
          </a:prstGeom>
          <a:solidFill>
            <a:srgbClr val="CC003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dirty="0">
                <a:solidFill>
                  <a:srgbClr val="000000"/>
                </a:solidFill>
              </a:rPr>
              <a:t> </a:t>
            </a:r>
          </a:p>
        </p:txBody>
      </p:sp>
      <p:sp>
        <p:nvSpPr>
          <p:cNvPr id="2" name="Rectangle 1">
            <a:extLst>
              <a:ext uri="{FF2B5EF4-FFF2-40B4-BE49-F238E27FC236}">
                <a16:creationId xmlns:a16="http://schemas.microsoft.com/office/drawing/2014/main" id="{845AAAB6-EBF7-B447-AB3C-E74A6E3924EB}"/>
              </a:ext>
            </a:extLst>
          </p:cNvPr>
          <p:cNvSpPr/>
          <p:nvPr/>
        </p:nvSpPr>
        <p:spPr>
          <a:xfrm>
            <a:off x="3" y="303924"/>
            <a:ext cx="4734043" cy="803516"/>
          </a:xfrm>
          <a:prstGeom prst="rect">
            <a:avLst/>
          </a:prstGeom>
          <a:solidFill>
            <a:srgbClr val="CC00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3" name="Title 10">
            <a:extLst>
              <a:ext uri="{FF2B5EF4-FFF2-40B4-BE49-F238E27FC236}">
                <a16:creationId xmlns:a16="http://schemas.microsoft.com/office/drawing/2014/main" id="{99C42341-15A9-1248-A95E-36FF20D748F9}"/>
              </a:ext>
            </a:extLst>
          </p:cNvPr>
          <p:cNvSpPr txBox="1">
            <a:spLocks/>
          </p:cNvSpPr>
          <p:nvPr/>
        </p:nvSpPr>
        <p:spPr>
          <a:xfrm>
            <a:off x="459358" y="361183"/>
            <a:ext cx="4031960" cy="661885"/>
          </a:xfrm>
          <a:prstGeom prst="rect">
            <a:avLst/>
          </a:prstGeom>
        </p:spPr>
        <p:txBody>
          <a:bodyPr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b="1" dirty="0">
                <a:solidFill>
                  <a:srgbClr val="FFFFFF"/>
                </a:solidFill>
                <a:latin typeface="Corbel"/>
                <a:cs typeface="Corbel"/>
              </a:rPr>
              <a:t>Hello There!!</a:t>
            </a:r>
            <a:endParaRPr lang="en-US" sz="4000" dirty="0">
              <a:latin typeface="Corbel"/>
              <a:cs typeface="Corbel"/>
            </a:endParaRPr>
          </a:p>
        </p:txBody>
      </p:sp>
      <p:sp>
        <p:nvSpPr>
          <p:cNvPr id="20" name="Slide Number Placeholder 2">
            <a:extLst>
              <a:ext uri="{FF2B5EF4-FFF2-40B4-BE49-F238E27FC236}">
                <a16:creationId xmlns:a16="http://schemas.microsoft.com/office/drawing/2014/main" id="{95E1B414-45B0-0847-8BBD-861986B60E1D}"/>
              </a:ext>
            </a:extLst>
          </p:cNvPr>
          <p:cNvSpPr txBox="1">
            <a:spLocks/>
          </p:cNvSpPr>
          <p:nvPr/>
        </p:nvSpPr>
        <p:spPr>
          <a:xfrm>
            <a:off x="11712152" y="6420627"/>
            <a:ext cx="351227" cy="393640"/>
          </a:xfrm>
          <a:prstGeom prst="rect">
            <a:avLst/>
          </a:prstGeom>
        </p:spPr>
        <p:txBody>
          <a:bodyPr lIns="91440" tIns="45720" rIns="91440" bIns="45720" anchor="ctr" anchorCtr="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uk-UA" sz="1200" dirty="0">
                <a:solidFill>
                  <a:schemeClr val="bg1"/>
                </a:solidFill>
                <a:cs typeface="Calibri"/>
              </a:rPr>
              <a:t>2</a:t>
            </a:r>
          </a:p>
        </p:txBody>
      </p:sp>
      <p:pic>
        <p:nvPicPr>
          <p:cNvPr id="15" name="Picture 14">
            <a:extLst>
              <a:ext uri="{FF2B5EF4-FFF2-40B4-BE49-F238E27FC236}">
                <a16:creationId xmlns:a16="http://schemas.microsoft.com/office/drawing/2014/main" id="{689972D4-49F4-CD45-AA9E-81A74719815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723474" y="6501529"/>
            <a:ext cx="849390" cy="251716"/>
          </a:xfrm>
          <a:prstGeom prst="rect">
            <a:avLst/>
          </a:prstGeom>
        </p:spPr>
      </p:pic>
      <p:sp>
        <p:nvSpPr>
          <p:cNvPr id="10" name="TextBox 9">
            <a:extLst>
              <a:ext uri="{FF2B5EF4-FFF2-40B4-BE49-F238E27FC236}">
                <a16:creationId xmlns:a16="http://schemas.microsoft.com/office/drawing/2014/main" id="{AE229362-4B2F-244D-8D2A-79B7E7FF52A1}"/>
              </a:ext>
            </a:extLst>
          </p:cNvPr>
          <p:cNvSpPr txBox="1"/>
          <p:nvPr/>
        </p:nvSpPr>
        <p:spPr>
          <a:xfrm>
            <a:off x="90456" y="6620256"/>
            <a:ext cx="1236236" cy="215444"/>
          </a:xfrm>
          <a:prstGeom prst="rect">
            <a:avLst/>
          </a:prstGeom>
          <a:noFill/>
        </p:spPr>
        <p:txBody>
          <a:bodyPr wrap="none" rtlCol="0">
            <a:spAutoFit/>
          </a:bodyPr>
          <a:lstStyle/>
          <a:p>
            <a:r>
              <a:rPr lang="en-US" sz="800">
                <a:solidFill>
                  <a:schemeClr val="bg1"/>
                </a:solidFill>
              </a:rPr>
              <a:t>Revised September 2023</a:t>
            </a:r>
          </a:p>
        </p:txBody>
      </p:sp>
    </p:spTree>
    <p:extLst>
      <p:ext uri="{BB962C8B-B14F-4D97-AF65-F5344CB8AC3E}">
        <p14:creationId xmlns:p14="http://schemas.microsoft.com/office/powerpoint/2010/main" val="2967033512"/>
      </p:ext>
    </p:extLst>
  </p:cSld>
  <p:clrMapOvr>
    <a:masterClrMapping/>
  </p:clrMapOvr>
  <mc:AlternateContent xmlns:mc="http://schemas.openxmlformats.org/markup-compatibility/2006" xmlns:p14="http://schemas.microsoft.com/office/powerpoint/2010/main">
    <mc:Choice Requires="p14">
      <p:transition spd="slow" p14:dur="2000" advTm="3468"/>
    </mc:Choice>
    <mc:Fallback xmlns="">
      <p:transition spd="slow" advTm="3468"/>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19132CF9-82A9-8D4C-84A6-E1B374FD6D91}"/>
              </a:ext>
            </a:extLst>
          </p:cNvPr>
          <p:cNvSpPr/>
          <p:nvPr/>
        </p:nvSpPr>
        <p:spPr>
          <a:xfrm>
            <a:off x="0" y="174032"/>
            <a:ext cx="9645804" cy="803516"/>
          </a:xfrm>
          <a:prstGeom prst="rect">
            <a:avLst/>
          </a:prstGeom>
          <a:solidFill>
            <a:srgbClr val="CC00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sp>
        <p:nvSpPr>
          <p:cNvPr id="32" name="Title 10">
            <a:extLst>
              <a:ext uri="{FF2B5EF4-FFF2-40B4-BE49-F238E27FC236}">
                <a16:creationId xmlns:a16="http://schemas.microsoft.com/office/drawing/2014/main" id="{E1614653-ACA3-5C4E-A97C-67A1EC7B5466}"/>
              </a:ext>
            </a:extLst>
          </p:cNvPr>
          <p:cNvSpPr txBox="1">
            <a:spLocks/>
          </p:cNvSpPr>
          <p:nvPr/>
        </p:nvSpPr>
        <p:spPr>
          <a:xfrm>
            <a:off x="69504" y="176856"/>
            <a:ext cx="7686168" cy="661885"/>
          </a:xfrm>
          <a:prstGeom prst="rect">
            <a:avLst/>
          </a:prstGeom>
        </p:spPr>
        <p:txBody>
          <a:bodyPr anchor="t"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b="1" dirty="0">
                <a:solidFill>
                  <a:srgbClr val="FFFFFF"/>
                </a:solidFill>
                <a:latin typeface="Corbel"/>
                <a:cs typeface="Corbel"/>
              </a:rPr>
              <a:t>Antlion as Observed in Nature</a:t>
            </a:r>
            <a:endParaRPr lang="en-US" sz="4000" dirty="0">
              <a:latin typeface="Corbel"/>
              <a:cs typeface="Corbel"/>
            </a:endParaRPr>
          </a:p>
        </p:txBody>
      </p:sp>
      <p:sp>
        <p:nvSpPr>
          <p:cNvPr id="9" name="TextBox 8">
            <a:extLst>
              <a:ext uri="{FF2B5EF4-FFF2-40B4-BE49-F238E27FC236}">
                <a16:creationId xmlns:a16="http://schemas.microsoft.com/office/drawing/2014/main" id="{024FEDEE-D251-5348-A0ED-9A129FFCAC4D}"/>
              </a:ext>
            </a:extLst>
          </p:cNvPr>
          <p:cNvSpPr txBox="1"/>
          <p:nvPr/>
        </p:nvSpPr>
        <p:spPr>
          <a:xfrm>
            <a:off x="8562177" y="3122437"/>
            <a:ext cx="2724123" cy="369332"/>
          </a:xfrm>
          <a:prstGeom prst="rect">
            <a:avLst/>
          </a:prstGeom>
          <a:noFill/>
        </p:spPr>
        <p:txBody>
          <a:bodyPr wrap="square" lIns="91440" tIns="45720" rIns="91440" bIns="45720" rtlCol="0" anchor="t">
            <a:spAutoFit/>
          </a:bodyPr>
          <a:lstStyle/>
          <a:p>
            <a:pPr algn="ctr">
              <a:spcAft>
                <a:spcPts val="600"/>
              </a:spcAft>
            </a:pPr>
            <a:endParaRPr lang="en-US" b="1"/>
          </a:p>
        </p:txBody>
      </p:sp>
      <p:sp>
        <p:nvSpPr>
          <p:cNvPr id="24" name="Slide Number Placeholder 2">
            <a:extLst>
              <a:ext uri="{FF2B5EF4-FFF2-40B4-BE49-F238E27FC236}">
                <a16:creationId xmlns:a16="http://schemas.microsoft.com/office/drawing/2014/main" id="{4F08B9CD-7E4A-7446-A335-96DB451C8F0D}"/>
              </a:ext>
            </a:extLst>
          </p:cNvPr>
          <p:cNvSpPr txBox="1">
            <a:spLocks/>
          </p:cNvSpPr>
          <p:nvPr/>
        </p:nvSpPr>
        <p:spPr>
          <a:xfrm>
            <a:off x="11686900" y="6420627"/>
            <a:ext cx="376479" cy="393640"/>
          </a:xfrm>
          <a:prstGeom prst="rect">
            <a:avLst/>
          </a:prstGeom>
        </p:spPr>
        <p:txBody>
          <a:bodyPr lIns="91440" tIns="45720" rIns="91440" bIns="45720" anchor="ctr" anchorCtr="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uk-UA" sz="1200">
                <a:solidFill>
                  <a:schemeClr val="bg1"/>
                </a:solidFill>
                <a:cs typeface="Calibri"/>
              </a:rPr>
              <a:t>4</a:t>
            </a:r>
          </a:p>
        </p:txBody>
      </p:sp>
      <p:sp>
        <p:nvSpPr>
          <p:cNvPr id="2" name="TextBox 1">
            <a:extLst>
              <a:ext uri="{FF2B5EF4-FFF2-40B4-BE49-F238E27FC236}">
                <a16:creationId xmlns:a16="http://schemas.microsoft.com/office/drawing/2014/main" id="{9C66E628-56A0-A750-09CD-90A219AF30E2}"/>
              </a:ext>
            </a:extLst>
          </p:cNvPr>
          <p:cNvSpPr txBox="1"/>
          <p:nvPr/>
        </p:nvSpPr>
        <p:spPr>
          <a:xfrm>
            <a:off x="5402326" y="3428648"/>
            <a:ext cx="2743199" cy="457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3" name="TextBox 2">
            <a:extLst>
              <a:ext uri="{FF2B5EF4-FFF2-40B4-BE49-F238E27FC236}">
                <a16:creationId xmlns:a16="http://schemas.microsoft.com/office/drawing/2014/main" id="{9BBD0A68-D309-2B7B-F1AB-0012C23D00D4}"/>
              </a:ext>
            </a:extLst>
          </p:cNvPr>
          <p:cNvSpPr txBox="1"/>
          <p:nvPr/>
        </p:nvSpPr>
        <p:spPr>
          <a:xfrm>
            <a:off x="128620" y="1092819"/>
            <a:ext cx="11558279" cy="1928733"/>
          </a:xfrm>
          <a:prstGeom prst="rect">
            <a:avLst/>
          </a:prstGeom>
          <a:noFill/>
        </p:spPr>
        <p:txBody>
          <a:bodyPr wrap="square" rtlCol="0">
            <a:spAutoFit/>
          </a:bodyPr>
          <a:lstStyle/>
          <a:p>
            <a:pPr>
              <a:spcAft>
                <a:spcPts val="1000"/>
              </a:spcAft>
              <a:buClr>
                <a:srgbClr val="D82042"/>
              </a:buClr>
            </a:pPr>
            <a:r>
              <a:rPr lang="en-US" dirty="0"/>
              <a:t>- Antlions belong to the </a:t>
            </a:r>
            <a:r>
              <a:rPr lang="en-US" dirty="0" err="1"/>
              <a:t>Myrmeleontidae</a:t>
            </a:r>
            <a:r>
              <a:rPr lang="en-US" dirty="0"/>
              <a:t> family within the </a:t>
            </a:r>
            <a:r>
              <a:rPr lang="en-US" dirty="0" err="1"/>
              <a:t>Neuroptera</a:t>
            </a:r>
            <a:r>
              <a:rPr lang="en-US" dirty="0"/>
              <a:t> order.</a:t>
            </a:r>
          </a:p>
          <a:p>
            <a:pPr marL="29845" indent="-255905">
              <a:spcAft>
                <a:spcPts val="1000"/>
              </a:spcAft>
              <a:buClr>
                <a:srgbClr val="D82042"/>
              </a:buClr>
              <a:buFont typeface="Wingdings" pitchFamily="2" charset="2"/>
              <a:buChar char="§"/>
            </a:pPr>
            <a:r>
              <a:rPr lang="en-US" dirty="0"/>
              <a:t>Their lifecycle comprises two main phases: larvae and adult.</a:t>
            </a:r>
          </a:p>
          <a:p>
            <a:pPr marL="29845" indent="-255905">
              <a:spcAft>
                <a:spcPts val="1000"/>
              </a:spcAft>
              <a:buClr>
                <a:srgbClr val="D82042"/>
              </a:buClr>
              <a:buFont typeface="Wingdings" pitchFamily="2" charset="2"/>
              <a:buChar char="§"/>
            </a:pPr>
            <a:r>
              <a:rPr lang="en-US" dirty="0"/>
              <a:t> Larvae predominantly spend their time in sand pits hunting prey, while adults focus on reproduction.</a:t>
            </a:r>
          </a:p>
          <a:p>
            <a:pPr marL="400050" lvl="1" indent="-255905">
              <a:spcBef>
                <a:spcPts val="0"/>
              </a:spcBef>
              <a:spcAft>
                <a:spcPts val="1000"/>
              </a:spcAft>
              <a:buClr>
                <a:srgbClr val="D82042"/>
              </a:buClr>
              <a:buFont typeface="Wingdings" pitchFamily="2" charset="2"/>
              <a:buChar char="§"/>
            </a:pPr>
            <a:endParaRPr lang="en-US" sz="1400" dirty="0"/>
          </a:p>
          <a:p>
            <a:endParaRPr lang="en-US" dirty="0"/>
          </a:p>
        </p:txBody>
      </p:sp>
      <p:pic>
        <p:nvPicPr>
          <p:cNvPr id="4" name="Picture 2" descr="Myrmeleontidae">
            <a:extLst>
              <a:ext uri="{FF2B5EF4-FFF2-40B4-BE49-F238E27FC236}">
                <a16:creationId xmlns:a16="http://schemas.microsoft.com/office/drawing/2014/main" id="{A3E6D7B8-E0FD-743F-A799-75CDC62833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6410" y="2542050"/>
            <a:ext cx="3082697" cy="3427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3925393"/>
      </p:ext>
    </p:extLst>
  </p:cSld>
  <p:clrMapOvr>
    <a:masterClrMapping/>
  </p:clrMapOvr>
  <mc:AlternateContent xmlns:mc="http://schemas.openxmlformats.org/markup-compatibility/2006" xmlns:p14="http://schemas.microsoft.com/office/powerpoint/2010/main">
    <mc:Choice Requires="p14">
      <p:transition spd="slow" p14:dur="2000" advTm="22560"/>
    </mc:Choice>
    <mc:Fallback xmlns="">
      <p:transition spd="slow" advTm="2256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orbel">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B83A10E719B844087086539EA1CED5D" ma:contentTypeVersion="14" ma:contentTypeDescription="Create a new document." ma:contentTypeScope="" ma:versionID="1cfbbc0ef7e99730e274ad598df9cc3b">
  <xsd:schema xmlns:xsd="http://www.w3.org/2001/XMLSchema" xmlns:xs="http://www.w3.org/2001/XMLSchema" xmlns:p="http://schemas.microsoft.com/office/2006/metadata/properties" xmlns:ns3="5e2727f3-1866-46a2-bfec-29821adb93ac" xmlns:ns4="bb954c19-f1e3-4d14-8be0-73684091bb81" targetNamespace="http://schemas.microsoft.com/office/2006/metadata/properties" ma:root="true" ma:fieldsID="b574a942c7d8cf661e6357d8f8db37b4" ns3:_="" ns4:_="">
    <xsd:import namespace="5e2727f3-1866-46a2-bfec-29821adb93ac"/>
    <xsd:import namespace="bb954c19-f1e3-4d14-8be0-73684091bb81"/>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_activity" minOccurs="0"/>
                <xsd:element ref="ns3:MediaServiceObjectDetectorVersions" minOccurs="0"/>
                <xsd:element ref="ns3:MediaServiceDateTake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2727f3-1866-46a2-bfec-29821adb93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_activity" ma:index="18" nillable="true" ma:displayName="_activity" ma:hidden="true" ma:internalName="_activity">
      <xsd:simpleType>
        <xsd:restriction base="dms:Note"/>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b954c19-f1e3-4d14-8be0-73684091bb8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5e2727f3-1866-46a2-bfec-29821adb93ac" xsi:nil="true"/>
  </documentManagement>
</p:properties>
</file>

<file path=customXml/itemProps1.xml><?xml version="1.0" encoding="utf-8"?>
<ds:datastoreItem xmlns:ds="http://schemas.openxmlformats.org/officeDocument/2006/customXml" ds:itemID="{FE854BD8-403E-4C1E-B08F-F90ED04E32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e2727f3-1866-46a2-bfec-29821adb93ac"/>
    <ds:schemaRef ds:uri="bb954c19-f1e3-4d14-8be0-73684091bb8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94EBF72-05B3-4092-B058-100DE54983B2}">
  <ds:schemaRefs>
    <ds:schemaRef ds:uri="http://schemas.microsoft.com/sharepoint/v3/contenttype/forms"/>
  </ds:schemaRefs>
</ds:datastoreItem>
</file>

<file path=customXml/itemProps3.xml><?xml version="1.0" encoding="utf-8"?>
<ds:datastoreItem xmlns:ds="http://schemas.openxmlformats.org/officeDocument/2006/customXml" ds:itemID="{1EFFF01E-6DF4-4530-B663-FF4BD91444A6}">
  <ds:schemaRefs>
    <ds:schemaRef ds:uri="http://schemas.microsoft.com/office/2006/metadata/properties"/>
    <ds:schemaRef ds:uri="http://schemas.openxmlformats.org/package/2006/metadata/core-properties"/>
    <ds:schemaRef ds:uri="http://www.w3.org/XML/1998/namespace"/>
    <ds:schemaRef ds:uri="http://schemas.microsoft.com/office/2006/documentManagement/types"/>
    <ds:schemaRef ds:uri="http://purl.org/dc/terms/"/>
    <ds:schemaRef ds:uri="http://purl.org/dc/elements/1.1/"/>
    <ds:schemaRef ds:uri="http://purl.org/dc/dcmitype/"/>
    <ds:schemaRef ds:uri="http://schemas.microsoft.com/office/infopath/2007/PartnerControls"/>
    <ds:schemaRef ds:uri="bb954c19-f1e3-4d14-8be0-73684091bb81"/>
    <ds:schemaRef ds:uri="5e2727f3-1866-46a2-bfec-29821adb93ac"/>
  </ds:schemaRefs>
</ds:datastoreItem>
</file>

<file path=docProps/app.xml><?xml version="1.0" encoding="utf-8"?>
<Properties xmlns="http://schemas.openxmlformats.org/officeDocument/2006/extended-properties" xmlns:vt="http://schemas.openxmlformats.org/officeDocument/2006/docPropsVTypes">
  <TotalTime>11403</TotalTime>
  <Words>2876</Words>
  <Application>Microsoft Macintosh PowerPoint</Application>
  <PresentationFormat>Widescreen</PresentationFormat>
  <Paragraphs>326</Paragraphs>
  <Slides>35</Slides>
  <Notes>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AdvGulliv</vt:lpstr>
      <vt:lpstr>AdvP4C4E74</vt:lpstr>
      <vt:lpstr>Arial</vt:lpstr>
      <vt:lpstr>Calibri</vt:lpstr>
      <vt:lpstr>Corbel</vt:lpstr>
      <vt:lpstr>KaTeX_Main</vt:lpstr>
      <vt:lpstr>KaTeX_Math</vt:lpstr>
      <vt:lpstr>Söhne</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
  <dc:description/>
  <cp:lastModifiedBy>Naman Singh</cp:lastModifiedBy>
  <cp:revision>166</cp:revision>
  <cp:lastPrinted>2023-09-14T14:34:01Z</cp:lastPrinted>
  <dcterms:created xsi:type="dcterms:W3CDTF">2018-07-12T14:29:14Z</dcterms:created>
  <dcterms:modified xsi:type="dcterms:W3CDTF">2024-04-04T18:24:30Z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0x0101007B83A10E719B844087086539EA1CED5D</vt:lpwstr>
  </property>
</Properties>
</file>